
<file path=[Content_Types].xml><?xml version="1.0" encoding="utf-8"?>
<Types xmlns="http://schemas.openxmlformats.org/package/2006/content-types">
  <Default Extension="emf" ContentType="image/x-emf"/>
  <Default Extension="GIF" ContentType="image/gif"/>
  <Default Extension="jpeg" ContentType="image/jpeg"/>
  <Default Extension="jpg"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96.jpg" ContentType="image/jpeg"/>
  <Override PartName="/ppt/media/image97.jpg" ContentType="image/jpeg"/>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 id="2147483658" r:id="rId3"/>
  </p:sldMasterIdLst>
  <p:notesMasterIdLst>
    <p:notesMasterId r:id="rId53"/>
  </p:notesMasterIdLst>
  <p:handoutMasterIdLst>
    <p:handoutMasterId r:id="rId54"/>
  </p:handoutMasterIdLst>
  <p:sldIdLst>
    <p:sldId id="494" r:id="rId4"/>
    <p:sldId id="841" r:id="rId5"/>
    <p:sldId id="845" r:id="rId6"/>
    <p:sldId id="292" r:id="rId7"/>
    <p:sldId id="293" r:id="rId8"/>
    <p:sldId id="294" r:id="rId9"/>
    <p:sldId id="295" r:id="rId10"/>
    <p:sldId id="366" r:id="rId11"/>
    <p:sldId id="268" r:id="rId12"/>
    <p:sldId id="703" r:id="rId13"/>
    <p:sldId id="297" r:id="rId14"/>
    <p:sldId id="298" r:id="rId15"/>
    <p:sldId id="372" r:id="rId16"/>
    <p:sldId id="300" r:id="rId17"/>
    <p:sldId id="301" r:id="rId18"/>
    <p:sldId id="265" r:id="rId19"/>
    <p:sldId id="704" r:id="rId20"/>
    <p:sldId id="302" r:id="rId21"/>
    <p:sldId id="303" r:id="rId22"/>
    <p:sldId id="304" r:id="rId23"/>
    <p:sldId id="305" r:id="rId24"/>
    <p:sldId id="367" r:id="rId25"/>
    <p:sldId id="333" r:id="rId26"/>
    <p:sldId id="335" r:id="rId27"/>
    <p:sldId id="276" r:id="rId28"/>
    <p:sldId id="262" r:id="rId29"/>
    <p:sldId id="705" r:id="rId30"/>
    <p:sldId id="278" r:id="rId31"/>
    <p:sldId id="322" r:id="rId32"/>
    <p:sldId id="323" r:id="rId33"/>
    <p:sldId id="324" r:id="rId34"/>
    <p:sldId id="280" r:id="rId35"/>
    <p:sldId id="325" r:id="rId36"/>
    <p:sldId id="326" r:id="rId37"/>
    <p:sldId id="327" r:id="rId38"/>
    <p:sldId id="328" r:id="rId39"/>
    <p:sldId id="329" r:id="rId40"/>
    <p:sldId id="330" r:id="rId41"/>
    <p:sldId id="331" r:id="rId42"/>
    <p:sldId id="846" r:id="rId43"/>
    <p:sldId id="699" r:id="rId44"/>
    <p:sldId id="700" r:id="rId45"/>
    <p:sldId id="701" r:id="rId46"/>
    <p:sldId id="702" r:id="rId47"/>
    <p:sldId id="588" r:id="rId48"/>
    <p:sldId id="707" r:id="rId49"/>
    <p:sldId id="263" r:id="rId50"/>
    <p:sldId id="838" r:id="rId51"/>
    <p:sldId id="649" r:id="rId5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39">
          <p15:clr>
            <a:srgbClr val="A4A3A4"/>
          </p15:clr>
        </p15:guide>
      </p15:sldGuideLst>
    </p:ext>
    <p:ext uri="{2D200454-40CA-4A62-9FC3-DE9A4176ACB9}">
      <p15:notesGuideLst xmlns:p15="http://schemas.microsoft.com/office/powerpoint/2012/main">
        <p15:guide id="1" orient="horz" pos="2879">
          <p15:clr>
            <a:srgbClr val="A4A3A4"/>
          </p15:clr>
        </p15:guide>
        <p15:guide id="2" pos="215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2CB"/>
    <a:srgbClr val="0000FF"/>
    <a:srgbClr val="0070BF"/>
    <a:srgbClr val="064BB2"/>
    <a:srgbClr val="00AFEF"/>
    <a:srgbClr val="7624CC"/>
    <a:srgbClr val="990099"/>
    <a:srgbClr val="AE40CC"/>
    <a:srgbClr val="FF3399"/>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38" autoAdjust="0"/>
  </p:normalViewPr>
  <p:slideViewPr>
    <p:cSldViewPr snapToGrid="0">
      <p:cViewPr varScale="1">
        <p:scale>
          <a:sx n="109" d="100"/>
          <a:sy n="109" d="100"/>
        </p:scale>
        <p:origin x="672" y="96"/>
      </p:cViewPr>
      <p:guideLst>
        <p:guide orient="horz" pos="2159"/>
        <p:guide pos="3839"/>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928" y="-84"/>
      </p:cViewPr>
      <p:guideLst>
        <p:guide orient="horz" pos="2879"/>
        <p:guide pos="215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2CA7841-4BE5-4A02-80CE-D758A5F323CD}" type="datetimeFigureOut">
              <a:rPr lang="zh-CN" altLang="en-US" smtClean="0"/>
              <a:t>2020/12/2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99CD05D-0C36-4176-929B-49DF3E25498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796B3F24-C0A1-47AD-9A8D-4A48F66D7600}" type="datetimeFigureOut">
              <a:rPr lang="zh-CN" altLang="en-US"/>
              <a:t>2020/12/2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AC1AB5C-377A-41EB-BBB1-2DE3B27A783C}"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07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45FE9E-59FD-4495-B781-F605B4F3675D}" type="slidenum">
              <a:rPr lang="zh-CN" altLang="en-US"/>
              <a:pPr fontAlgn="base">
                <a:spcBef>
                  <a:spcPct val="0"/>
                </a:spcBef>
                <a:spcAft>
                  <a:spcPct val="0"/>
                </a:spcAft>
              </a:pPr>
              <a:t>3</a:t>
            </a:fld>
            <a:endParaRPr lang="zh-CN" altLang="en-US"/>
          </a:p>
        </p:txBody>
      </p:sp>
    </p:spTree>
    <p:extLst>
      <p:ext uri="{BB962C8B-B14F-4D97-AF65-F5344CB8AC3E}">
        <p14:creationId xmlns:p14="http://schemas.microsoft.com/office/powerpoint/2010/main" val="2770589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p:cNvSpPr>
          <p:nvPr>
            <p:ph type="sldImg"/>
          </p:nvPr>
        </p:nvSpPr>
        <p:spPr bwMode="auto">
          <a:noFill/>
          <a:ln>
            <a:solidFill>
              <a:srgbClr val="000000"/>
            </a:solidFill>
            <a:miter lim="800000"/>
            <a:headEnd/>
            <a:tailEnd/>
          </a:ln>
        </p:spPr>
      </p:sp>
      <p:sp>
        <p:nvSpPr>
          <p:cNvPr id="3686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686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63D517-6F14-4557-9C29-22B24D9E8343}" type="slidenum">
              <a:rPr lang="zh-CN" altLang="en-US"/>
              <a:pPr fontAlgn="base">
                <a:spcBef>
                  <a:spcPct val="0"/>
                </a:spcBef>
                <a:spcAft>
                  <a:spcPct val="0"/>
                </a:spcAft>
              </a:pPr>
              <a:t>13</a:t>
            </a:fld>
            <a:endParaRPr lang="zh-CN" altLang="en-US"/>
          </a:p>
        </p:txBody>
      </p:sp>
    </p:spTree>
    <p:extLst>
      <p:ext uri="{BB962C8B-B14F-4D97-AF65-F5344CB8AC3E}">
        <p14:creationId xmlns:p14="http://schemas.microsoft.com/office/powerpoint/2010/main" val="739426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p:cNvSpPr>
          <p:nvPr>
            <p:ph type="sldImg"/>
          </p:nvPr>
        </p:nvSpPr>
        <p:spPr bwMode="auto">
          <a:noFill/>
          <a:ln>
            <a:solidFill>
              <a:srgbClr val="000000"/>
            </a:solidFill>
            <a:miter lim="800000"/>
            <a:headEnd/>
            <a:tailEnd/>
          </a:ln>
        </p:spPr>
      </p:sp>
      <p:sp>
        <p:nvSpPr>
          <p:cNvPr id="4096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096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35F478-FFC0-4E4D-A05A-03A17BB32FAC}" type="slidenum">
              <a:rPr lang="zh-CN" altLang="en-US"/>
              <a:pPr fontAlgn="base">
                <a:spcBef>
                  <a:spcPct val="0"/>
                </a:spcBef>
                <a:spcAft>
                  <a:spcPct val="0"/>
                </a:spcAft>
              </a:pPr>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bwMode="auto">
          <a:noFill/>
          <a:ln>
            <a:solidFill>
              <a:srgbClr val="000000"/>
            </a:solidFill>
            <a:miter lim="800000"/>
            <a:headEnd/>
            <a:tailEnd/>
          </a:ln>
        </p:spPr>
      </p:sp>
      <p:sp>
        <p:nvSpPr>
          <p:cNvPr id="4301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301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F5670D4-CA80-43E6-B935-8FCA2587C954}" type="slidenum">
              <a:rPr lang="zh-CN" altLang="en-US"/>
              <a:pPr fontAlgn="base">
                <a:spcBef>
                  <a:spcPct val="0"/>
                </a:spcBef>
                <a:spcAft>
                  <a:spcPct val="0"/>
                </a:spcAft>
              </a:pPr>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p:cNvSpPr>
          <p:nvPr>
            <p:ph type="sldImg"/>
          </p:nvPr>
        </p:nvSpPr>
        <p:spPr bwMode="auto">
          <a:noFill/>
          <a:ln>
            <a:solidFill>
              <a:srgbClr val="000000"/>
            </a:solidFill>
            <a:miter lim="800000"/>
            <a:headEnd/>
            <a:tailEnd/>
          </a:ln>
        </p:spPr>
      </p:sp>
      <p:sp>
        <p:nvSpPr>
          <p:cNvPr id="4505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505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A1CD7BF-6ADD-4726-9340-4E2ECDA0232F}" type="slidenum">
              <a:rPr lang="zh-CN" altLang="en-US"/>
              <a:pPr fontAlgn="base">
                <a:spcBef>
                  <a:spcPct val="0"/>
                </a:spcBef>
                <a:spcAft>
                  <a:spcPct val="0"/>
                </a:spcAft>
              </a:pPr>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p:cNvSpPr>
          <p:nvPr>
            <p:ph type="sldImg"/>
          </p:nvPr>
        </p:nvSpPr>
        <p:spPr bwMode="auto">
          <a:noFill/>
          <a:ln>
            <a:solidFill>
              <a:srgbClr val="000000"/>
            </a:solidFill>
            <a:miter lim="800000"/>
            <a:headEnd/>
            <a:tailEnd/>
          </a:ln>
        </p:spPr>
      </p:sp>
      <p:sp>
        <p:nvSpPr>
          <p:cNvPr id="3686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686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63D517-6F14-4557-9C29-22B24D9E8343}" type="slidenum">
              <a:rPr lang="zh-CN" altLang="en-US"/>
              <a:pPr fontAlgn="base">
                <a:spcBef>
                  <a:spcPct val="0"/>
                </a:spcBef>
                <a:spcAft>
                  <a:spcPct val="0"/>
                </a:spcAft>
              </a:pPr>
              <a:t>17</a:t>
            </a:fld>
            <a:endParaRPr lang="zh-CN" altLang="en-US"/>
          </a:p>
        </p:txBody>
      </p:sp>
    </p:spTree>
    <p:extLst>
      <p:ext uri="{BB962C8B-B14F-4D97-AF65-F5344CB8AC3E}">
        <p14:creationId xmlns:p14="http://schemas.microsoft.com/office/powerpoint/2010/main" val="4175679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p:cNvSpPr>
          <p:nvPr>
            <p:ph type="sldImg"/>
          </p:nvPr>
        </p:nvSpPr>
        <p:spPr bwMode="auto">
          <a:noFill/>
          <a:ln>
            <a:solidFill>
              <a:srgbClr val="000000"/>
            </a:solidFill>
            <a:miter lim="800000"/>
            <a:headEnd/>
            <a:tailEnd/>
          </a:ln>
        </p:spPr>
      </p:sp>
      <p:sp>
        <p:nvSpPr>
          <p:cNvPr id="4710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710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41ED470-261A-44B7-8442-7E236FBA41CD}" type="slidenum">
              <a:rPr lang="zh-CN" altLang="en-US"/>
              <a:pPr fontAlgn="base">
                <a:spcBef>
                  <a:spcPct val="0"/>
                </a:spcBef>
                <a:spcAft>
                  <a:spcPct val="0"/>
                </a:spcAft>
              </a:pPr>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p:cNvSpPr>
          <p:nvPr>
            <p:ph type="sldImg"/>
          </p:nvPr>
        </p:nvSpPr>
        <p:spPr bwMode="auto">
          <a:noFill/>
          <a:ln>
            <a:solidFill>
              <a:srgbClr val="000000"/>
            </a:solidFill>
            <a:miter lim="800000"/>
            <a:headEnd/>
            <a:tailEnd/>
          </a:ln>
        </p:spPr>
      </p:sp>
      <p:sp>
        <p:nvSpPr>
          <p:cNvPr id="4915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915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7DC6502-90AB-4EB8-B7B8-3F5578FC12A2}" type="slidenum">
              <a:rPr lang="zh-CN" altLang="en-US"/>
              <a:pPr fontAlgn="base">
                <a:spcBef>
                  <a:spcPct val="0"/>
                </a:spcBef>
                <a:spcAft>
                  <a:spcPct val="0"/>
                </a:spcAft>
              </a:pPr>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p:cNvSpPr>
          <p:nvPr>
            <p:ph type="sldImg"/>
          </p:nvPr>
        </p:nvSpPr>
        <p:spPr bwMode="auto">
          <a:noFill/>
          <a:ln>
            <a:solidFill>
              <a:srgbClr val="000000"/>
            </a:solidFill>
            <a:miter lim="800000"/>
            <a:headEnd/>
            <a:tailEnd/>
          </a:ln>
        </p:spPr>
      </p:sp>
      <p:sp>
        <p:nvSpPr>
          <p:cNvPr id="5120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120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DF8BEF1-DD09-477E-942D-F7757AE4BADF}" type="slidenum">
              <a:rPr lang="zh-CN" altLang="en-US"/>
              <a:pPr fontAlgn="base">
                <a:spcBef>
                  <a:spcPct val="0"/>
                </a:spcBef>
                <a:spcAft>
                  <a:spcPct val="0"/>
                </a:spcAft>
              </a:pPr>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p:cNvSpPr>
          <p:nvPr>
            <p:ph type="sldImg"/>
          </p:nvPr>
        </p:nvSpPr>
        <p:spPr bwMode="auto">
          <a:noFill/>
          <a:ln>
            <a:solidFill>
              <a:srgbClr val="000000"/>
            </a:solidFill>
            <a:miter lim="800000"/>
            <a:headEnd/>
            <a:tailEnd/>
          </a:ln>
        </p:spPr>
      </p:sp>
      <p:sp>
        <p:nvSpPr>
          <p:cNvPr id="532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32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C1F0E42-F6EF-474C-B2E1-D81BEE35D90D}" type="slidenum">
              <a:rPr lang="zh-CN" altLang="en-US"/>
              <a:pPr fontAlgn="base">
                <a:spcBef>
                  <a:spcPct val="0"/>
                </a:spcBef>
                <a:spcAft>
                  <a:spcPct val="0"/>
                </a:spcAft>
              </a:pPr>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1"/>
          <p:cNvSpPr>
            <a:spLocks noGrp="1" noRot="1" noChangeAspect="1"/>
          </p:cNvSpPr>
          <p:nvPr>
            <p:ph type="sldImg"/>
          </p:nvPr>
        </p:nvSpPr>
        <p:spPr bwMode="auto">
          <a:noFill/>
          <a:ln>
            <a:solidFill>
              <a:srgbClr val="000000"/>
            </a:solidFill>
            <a:miter lim="800000"/>
            <a:headEnd/>
            <a:tailEnd/>
          </a:ln>
        </p:spPr>
      </p:sp>
      <p:sp>
        <p:nvSpPr>
          <p:cNvPr id="8601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8601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5D2D3D2-37CE-4713-8179-8DB5B7C29693}" type="slidenum">
              <a:rPr lang="zh-CN" altLang="en-US"/>
              <a:pPr fontAlgn="base">
                <a:spcBef>
                  <a:spcPct val="0"/>
                </a:spcBef>
                <a:spcAft>
                  <a:spcPct val="0"/>
                </a:spcAft>
              </a:pPr>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2355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00CCCA6-64A3-4CA9-B08D-B6AF0C1BDD3E}" type="slidenum">
              <a:rPr lang="zh-CN" altLang="en-US"/>
              <a:pPr fontAlgn="base">
                <a:spcBef>
                  <a:spcPct val="0"/>
                </a:spcBef>
                <a:spcAft>
                  <a:spcPct val="0"/>
                </a:spcAft>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图像占位符 1"/>
          <p:cNvSpPr>
            <a:spLocks noGrp="1" noRot="1" noChangeAspect="1"/>
          </p:cNvSpPr>
          <p:nvPr>
            <p:ph type="sldImg"/>
          </p:nvPr>
        </p:nvSpPr>
        <p:spPr bwMode="auto">
          <a:noFill/>
          <a:ln>
            <a:solidFill>
              <a:srgbClr val="000000"/>
            </a:solidFill>
            <a:miter lim="800000"/>
            <a:headEnd/>
            <a:tailEnd/>
          </a:ln>
        </p:spPr>
      </p:sp>
      <p:sp>
        <p:nvSpPr>
          <p:cNvPr id="9113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9113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BB1801E-B57A-497B-81CF-8AB34D03BDA5}" type="slidenum">
              <a:rPr lang="zh-CN" altLang="en-US"/>
              <a:pPr fontAlgn="base">
                <a:spcBef>
                  <a:spcPct val="0"/>
                </a:spcBef>
                <a:spcAft>
                  <a:spcPct val="0"/>
                </a:spcAft>
              </a:pPr>
              <a:t>25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p:cNvSpPr>
          <p:nvPr>
            <p:ph type="sldImg"/>
          </p:nvPr>
        </p:nvSpPr>
        <p:spPr bwMode="auto">
          <a:noFill/>
          <a:ln>
            <a:solidFill>
              <a:srgbClr val="000000"/>
            </a:solidFill>
            <a:miter lim="800000"/>
            <a:headEnd/>
            <a:tailEnd/>
          </a:ln>
        </p:spPr>
      </p:sp>
      <p:sp>
        <p:nvSpPr>
          <p:cNvPr id="9318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9318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DDAE7A8-22F8-4F7D-B825-847B91FA5259}" type="slidenum">
              <a:rPr lang="zh-CN" altLang="en-US"/>
              <a:pPr fontAlgn="base">
                <a:spcBef>
                  <a:spcPct val="0"/>
                </a:spcBef>
                <a:spcAft>
                  <a:spcPct val="0"/>
                </a:spcAft>
              </a:pPr>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1"/>
          <p:cNvSpPr>
            <a:spLocks noGrp="1" noRot="1" noChangeAspect="1"/>
          </p:cNvSpPr>
          <p:nvPr>
            <p:ph type="sldImg"/>
          </p:nvPr>
        </p:nvSpPr>
        <p:spPr bwMode="auto">
          <a:noFill/>
          <a:ln>
            <a:solidFill>
              <a:srgbClr val="000000"/>
            </a:solidFill>
            <a:miter lim="800000"/>
            <a:headEnd/>
            <a:tailEnd/>
          </a:ln>
        </p:spPr>
      </p:sp>
      <p:sp>
        <p:nvSpPr>
          <p:cNvPr id="9318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9318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DDAE7A8-22F8-4F7D-B825-847B91FA5259}" type="slidenum">
              <a:rPr lang="zh-CN" altLang="en-US"/>
              <a:pPr fontAlgn="base">
                <a:spcBef>
                  <a:spcPct val="0"/>
                </a:spcBef>
                <a:spcAft>
                  <a:spcPct val="0"/>
                </a:spcAft>
              </a:pPr>
              <a:t>27</a:t>
            </a:fld>
            <a:endParaRPr lang="zh-CN" altLang="en-US"/>
          </a:p>
        </p:txBody>
      </p:sp>
    </p:spTree>
    <p:extLst>
      <p:ext uri="{BB962C8B-B14F-4D97-AF65-F5344CB8AC3E}">
        <p14:creationId xmlns:p14="http://schemas.microsoft.com/office/powerpoint/2010/main" val="4049622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p:cNvSpPr>
          <p:nvPr>
            <p:ph type="sldImg"/>
          </p:nvPr>
        </p:nvSpPr>
        <p:spPr bwMode="auto">
          <a:noFill/>
          <a:ln>
            <a:solidFill>
              <a:srgbClr val="000000"/>
            </a:solidFill>
            <a:miter lim="800000"/>
            <a:headEnd/>
            <a:tailEnd/>
          </a:ln>
        </p:spPr>
      </p:sp>
      <p:sp>
        <p:nvSpPr>
          <p:cNvPr id="9523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9523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BC737F1-FCF4-4D59-BAE6-47AC59A7E029}" type="slidenum">
              <a:rPr lang="zh-CN" altLang="en-US"/>
              <a:pPr fontAlgn="base">
                <a:spcBef>
                  <a:spcPct val="0"/>
                </a:spcBef>
                <a:spcAft>
                  <a:spcPct val="0"/>
                </a:spcAft>
              </a:pPr>
              <a:t>28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图像占位符 1"/>
          <p:cNvSpPr>
            <a:spLocks noGrp="1" noRot="1" noChangeAspect="1"/>
          </p:cNvSpPr>
          <p:nvPr>
            <p:ph type="sldImg"/>
          </p:nvPr>
        </p:nvSpPr>
        <p:spPr bwMode="auto">
          <a:noFill/>
          <a:ln>
            <a:solidFill>
              <a:srgbClr val="000000"/>
            </a:solidFill>
            <a:miter lim="800000"/>
            <a:headEnd/>
            <a:tailEnd/>
          </a:ln>
        </p:spPr>
      </p:sp>
      <p:sp>
        <p:nvSpPr>
          <p:cNvPr id="10342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10342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06DFFF6-3D87-4FD1-B45C-95E04510C944}" type="slidenum">
              <a:rPr lang="zh-CN" altLang="en-US"/>
              <a:pPr fontAlgn="base">
                <a:spcBef>
                  <a:spcPct val="0"/>
                </a:spcBef>
                <a:spcAft>
                  <a:spcPct val="0"/>
                </a:spcAft>
              </a:pPr>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p:cNvSpPr>
          <p:nvPr>
            <p:ph type="sldImg"/>
          </p:nvPr>
        </p:nvSpPr>
        <p:spPr bwMode="auto">
          <a:noFill/>
          <a:ln>
            <a:solidFill>
              <a:srgbClr val="000000"/>
            </a:solidFill>
            <a:miter lim="800000"/>
            <a:headEnd/>
            <a:tailEnd/>
          </a:ln>
        </p:spPr>
      </p:sp>
      <p:sp>
        <p:nvSpPr>
          <p:cNvPr id="2560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2560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DF8183-BCA0-474C-9B86-C0C9BF63F481}" type="slidenum">
              <a:rPr lang="zh-CN" altLang="en-US"/>
              <a:pPr fontAlgn="base">
                <a:spcBef>
                  <a:spcPct val="0"/>
                </a:spcBef>
                <a:spcAft>
                  <a:spcPct val="0"/>
                </a:spcAft>
              </a:pPr>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07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45FE9E-59FD-4495-B781-F605B4F3675D}" type="slidenum">
              <a:rPr lang="zh-CN" altLang="en-US"/>
              <a:pPr fontAlgn="base">
                <a:spcBef>
                  <a:spcPct val="0"/>
                </a:spcBef>
                <a:spcAft>
                  <a:spcPct val="0"/>
                </a:spcAft>
              </a:pPr>
              <a:t>40</a:t>
            </a:fld>
            <a:endParaRPr lang="zh-CN" altLang="en-US"/>
          </a:p>
        </p:txBody>
      </p:sp>
    </p:spTree>
    <p:extLst>
      <p:ext uri="{BB962C8B-B14F-4D97-AF65-F5344CB8AC3E}">
        <p14:creationId xmlns:p14="http://schemas.microsoft.com/office/powerpoint/2010/main" val="236526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请抛开人工智能就是人性机器人的偏见。机械姬由亚力克斯</a:t>
            </a:r>
            <a:r>
              <a:rPr lang="en-US" altLang="zh-CN"/>
              <a:t>·</a:t>
            </a:r>
            <a:r>
              <a:rPr lang="zh-CN" altLang="en-US"/>
              <a:t>嘉兰编剧兼任导演，多姆纳尔</a:t>
            </a:r>
            <a:r>
              <a:rPr lang="en-US" altLang="zh-CN"/>
              <a:t>·</a:t>
            </a:r>
            <a:r>
              <a:rPr lang="zh-CN" altLang="en-US"/>
              <a:t>格里森、艾丽西卡</a:t>
            </a:r>
            <a:r>
              <a:rPr lang="en-US" altLang="zh-CN"/>
              <a:t>·</a:t>
            </a:r>
            <a:r>
              <a:rPr lang="zh-CN" altLang="en-US"/>
              <a:t>维坎德、奥斯卡</a:t>
            </a:r>
            <a:r>
              <a:rPr lang="en-US" altLang="zh-CN"/>
              <a:t>·</a:t>
            </a:r>
            <a:r>
              <a:rPr lang="zh-CN" altLang="en-US"/>
              <a:t>伊萨克主演的科幻惊悚片。</a:t>
            </a:r>
          </a:p>
          <a:p>
            <a:r>
              <a:rPr lang="zh-CN" altLang="en-US"/>
              <a:t>该片讲述了老板邀请员工到别墅对智能机器人进行“图灵测试”的故事，于</a:t>
            </a:r>
            <a:r>
              <a:rPr lang="en-US" altLang="zh-CN"/>
              <a:t>2015</a:t>
            </a:r>
            <a:r>
              <a:rPr lang="zh-CN" altLang="en-US"/>
              <a:t>年</a:t>
            </a:r>
            <a:r>
              <a:rPr lang="en-US" altLang="zh-CN"/>
              <a:t>1</a:t>
            </a:r>
            <a:r>
              <a:rPr lang="zh-CN" altLang="en-US"/>
              <a:t>月</a:t>
            </a:r>
            <a:r>
              <a:rPr lang="en-US" altLang="zh-CN"/>
              <a:t>21</a:t>
            </a:r>
            <a:r>
              <a:rPr lang="zh-CN" altLang="en-US"/>
              <a:t>日在英国上映，</a:t>
            </a:r>
            <a:r>
              <a:rPr lang="en-US" altLang="zh-CN"/>
              <a:t>2015</a:t>
            </a:r>
            <a:r>
              <a:rPr lang="zh-CN" altLang="en-US"/>
              <a:t>年</a:t>
            </a:r>
            <a:r>
              <a:rPr lang="en-US" altLang="zh-CN"/>
              <a:t>4</a:t>
            </a:r>
            <a:r>
              <a:rPr lang="zh-CN" altLang="en-US"/>
              <a:t>月</a:t>
            </a:r>
            <a:r>
              <a:rPr lang="en-US" altLang="zh-CN"/>
              <a:t>10</a:t>
            </a:r>
            <a:r>
              <a:rPr lang="zh-CN" altLang="en-US"/>
              <a:t>日在北美全面公映。</a:t>
            </a:r>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B16C087-FAFD-4CCC-91F5-13CA3DC1D6C6}" type="slidenum">
              <a:rPr lang="zh-CN" altLang="en-US" sz="1200" smtClean="0"/>
              <a:t>41</a:t>
            </a:fld>
            <a:endParaRPr lang="zh-CN" altLang="en-US" sz="1200"/>
          </a:p>
        </p:txBody>
      </p:sp>
    </p:spTree>
    <p:extLst>
      <p:ext uri="{BB962C8B-B14F-4D97-AF65-F5344CB8AC3E}">
        <p14:creationId xmlns:p14="http://schemas.microsoft.com/office/powerpoint/2010/main" val="3066505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请抛开人工智能就是人性机器人的偏见。机械姬由亚力克斯</a:t>
            </a:r>
            <a:r>
              <a:rPr lang="en-US" altLang="zh-CN"/>
              <a:t>·</a:t>
            </a:r>
            <a:r>
              <a:rPr lang="zh-CN" altLang="en-US"/>
              <a:t>嘉兰编剧兼任导演，多姆纳尔</a:t>
            </a:r>
            <a:r>
              <a:rPr lang="en-US" altLang="zh-CN"/>
              <a:t>·</a:t>
            </a:r>
            <a:r>
              <a:rPr lang="zh-CN" altLang="en-US"/>
              <a:t>格里森、艾丽西卡</a:t>
            </a:r>
            <a:r>
              <a:rPr lang="en-US" altLang="zh-CN"/>
              <a:t>·</a:t>
            </a:r>
            <a:r>
              <a:rPr lang="zh-CN" altLang="en-US"/>
              <a:t>维坎德、奥斯卡</a:t>
            </a:r>
            <a:r>
              <a:rPr lang="en-US" altLang="zh-CN"/>
              <a:t>·</a:t>
            </a:r>
            <a:r>
              <a:rPr lang="zh-CN" altLang="en-US"/>
              <a:t>伊萨克主演的科幻惊悚片。</a:t>
            </a:r>
          </a:p>
          <a:p>
            <a:r>
              <a:rPr lang="zh-CN" altLang="en-US"/>
              <a:t>该片讲述了老板邀请员工到别墅对智能机器人进行“图灵测试”的故事，于</a:t>
            </a:r>
            <a:r>
              <a:rPr lang="en-US" altLang="zh-CN"/>
              <a:t>2015</a:t>
            </a:r>
            <a:r>
              <a:rPr lang="zh-CN" altLang="en-US"/>
              <a:t>年</a:t>
            </a:r>
            <a:r>
              <a:rPr lang="en-US" altLang="zh-CN"/>
              <a:t>1</a:t>
            </a:r>
            <a:r>
              <a:rPr lang="zh-CN" altLang="en-US"/>
              <a:t>月</a:t>
            </a:r>
            <a:r>
              <a:rPr lang="en-US" altLang="zh-CN"/>
              <a:t>21</a:t>
            </a:r>
            <a:r>
              <a:rPr lang="zh-CN" altLang="en-US"/>
              <a:t>日在英国上映，</a:t>
            </a:r>
            <a:r>
              <a:rPr lang="en-US" altLang="zh-CN"/>
              <a:t>2015</a:t>
            </a:r>
            <a:r>
              <a:rPr lang="zh-CN" altLang="en-US"/>
              <a:t>年</a:t>
            </a:r>
            <a:r>
              <a:rPr lang="en-US" altLang="zh-CN"/>
              <a:t>4</a:t>
            </a:r>
            <a:r>
              <a:rPr lang="zh-CN" altLang="en-US"/>
              <a:t>月</a:t>
            </a:r>
            <a:r>
              <a:rPr lang="en-US" altLang="zh-CN"/>
              <a:t>10</a:t>
            </a:r>
            <a:r>
              <a:rPr lang="zh-CN" altLang="en-US"/>
              <a:t>日在北美全面公映。</a:t>
            </a:r>
          </a:p>
        </p:txBody>
      </p:sp>
      <p:sp>
        <p:nvSpPr>
          <p:cNvPr id="19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B64221D-B770-4A92-8B4C-21576AE8CFEA}" type="slidenum">
              <a:rPr lang="zh-CN" altLang="en-US" sz="1200" smtClean="0"/>
              <a:t>42</a:t>
            </a:fld>
            <a:endParaRPr lang="zh-CN" altLang="en-US" sz="1200"/>
          </a:p>
        </p:txBody>
      </p:sp>
    </p:spTree>
    <p:extLst>
      <p:ext uri="{BB962C8B-B14F-4D97-AF65-F5344CB8AC3E}">
        <p14:creationId xmlns:p14="http://schemas.microsoft.com/office/powerpoint/2010/main" val="2721162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a:t>请抛开人工智能就是人性机器人的偏见。机械姬由亚力克斯</a:t>
            </a:r>
            <a:r>
              <a:rPr lang="en-US" altLang="zh-CN"/>
              <a:t>·</a:t>
            </a:r>
            <a:r>
              <a:rPr lang="zh-CN" altLang="en-US"/>
              <a:t>嘉兰编剧兼任导演，多姆纳尔</a:t>
            </a:r>
            <a:r>
              <a:rPr lang="en-US" altLang="zh-CN"/>
              <a:t>·</a:t>
            </a:r>
            <a:r>
              <a:rPr lang="zh-CN" altLang="en-US"/>
              <a:t>格里森、艾丽西卡</a:t>
            </a:r>
            <a:r>
              <a:rPr lang="en-US" altLang="zh-CN"/>
              <a:t>·</a:t>
            </a:r>
            <a:r>
              <a:rPr lang="zh-CN" altLang="en-US"/>
              <a:t>维坎德、奥斯卡</a:t>
            </a:r>
            <a:r>
              <a:rPr lang="en-US" altLang="zh-CN"/>
              <a:t>·</a:t>
            </a:r>
            <a:r>
              <a:rPr lang="zh-CN" altLang="en-US"/>
              <a:t>伊萨克主演的科幻惊悚片。</a:t>
            </a:r>
          </a:p>
          <a:p>
            <a:r>
              <a:rPr lang="zh-CN" altLang="en-US"/>
              <a:t>该片讲述了老板邀请员工到别墅对智能机器人进行“图灵测试”的故事，于</a:t>
            </a:r>
            <a:r>
              <a:rPr lang="en-US" altLang="zh-CN"/>
              <a:t>2015</a:t>
            </a:r>
            <a:r>
              <a:rPr lang="zh-CN" altLang="en-US"/>
              <a:t>年</a:t>
            </a:r>
            <a:r>
              <a:rPr lang="en-US" altLang="zh-CN"/>
              <a:t>1</a:t>
            </a:r>
            <a:r>
              <a:rPr lang="zh-CN" altLang="en-US"/>
              <a:t>月</a:t>
            </a:r>
            <a:r>
              <a:rPr lang="en-US" altLang="zh-CN"/>
              <a:t>21</a:t>
            </a:r>
            <a:r>
              <a:rPr lang="zh-CN" altLang="en-US"/>
              <a:t>日在英国上映，</a:t>
            </a:r>
            <a:r>
              <a:rPr lang="en-US" altLang="zh-CN"/>
              <a:t>2015</a:t>
            </a:r>
            <a:r>
              <a:rPr lang="zh-CN" altLang="en-US"/>
              <a:t>年</a:t>
            </a:r>
            <a:r>
              <a:rPr lang="en-US" altLang="zh-CN"/>
              <a:t>4</a:t>
            </a:r>
            <a:r>
              <a:rPr lang="zh-CN" altLang="en-US"/>
              <a:t>月</a:t>
            </a:r>
            <a:r>
              <a:rPr lang="en-US" altLang="zh-CN"/>
              <a:t>10</a:t>
            </a:r>
            <a:r>
              <a:rPr lang="zh-CN" altLang="en-US"/>
              <a:t>日在北美全面公映。</a:t>
            </a:r>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F1F026-C3F1-42BC-8B26-2CF29D79DD29}" type="slidenum">
              <a:rPr lang="zh-CN" altLang="en-US" sz="1200" smtClean="0"/>
              <a:t>43</a:t>
            </a:fld>
            <a:endParaRPr lang="zh-CN" altLang="en-US" sz="1200"/>
          </a:p>
        </p:txBody>
      </p:sp>
    </p:spTree>
    <p:extLst>
      <p:ext uri="{BB962C8B-B14F-4D97-AF65-F5344CB8AC3E}">
        <p14:creationId xmlns:p14="http://schemas.microsoft.com/office/powerpoint/2010/main" val="1812804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headEnd/>
            <a:tailEnd/>
          </a:ln>
        </p:spPr>
      </p:sp>
      <p:sp>
        <p:nvSpPr>
          <p:cNvPr id="2765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276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D59527-F57B-492E-962A-F243305FDB0A}" type="slidenum">
              <a:rPr lang="zh-CN" altLang="en-US"/>
              <a:pPr fontAlgn="base">
                <a:spcBef>
                  <a:spcPct val="0"/>
                </a:spcBef>
                <a:spcAft>
                  <a:spcPct val="0"/>
                </a:spcAft>
              </a:pPr>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559660C-231D-4E1C-8149-4495A59F7C31}" type="slidenum">
              <a:rPr lang="zh-CN" altLang="en-US" sz="1200" smtClean="0"/>
              <a:t>44</a:t>
            </a:fld>
            <a:endParaRPr lang="zh-CN" altLang="en-US" sz="1200"/>
          </a:p>
        </p:txBody>
      </p:sp>
    </p:spTree>
    <p:extLst>
      <p:ext uri="{BB962C8B-B14F-4D97-AF65-F5344CB8AC3E}">
        <p14:creationId xmlns:p14="http://schemas.microsoft.com/office/powerpoint/2010/main" val="1087228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计算机主导的人工智能是可控的人工智能</a:t>
            </a:r>
          </a:p>
        </p:txBody>
      </p:sp>
      <p:sp>
        <p:nvSpPr>
          <p:cNvPr id="4" name="灯片编号占位符 3"/>
          <p:cNvSpPr>
            <a:spLocks noGrp="1"/>
          </p:cNvSpPr>
          <p:nvPr>
            <p:ph type="sldNum" sz="quarter" idx="10"/>
          </p:nvPr>
        </p:nvSpPr>
        <p:spPr/>
        <p:txBody>
          <a:bodyPr/>
          <a:lstStyle/>
          <a:p>
            <a:fld id="{C3A1992F-3920-4904-AAB9-341DABD8E6EB}" type="slidenum">
              <a:rPr lang="zh-CN" altLang="en-US" smtClean="0"/>
              <a:t>45</a:t>
            </a:fld>
            <a:endParaRPr lang="zh-CN" altLang="en-US"/>
          </a:p>
        </p:txBody>
      </p:sp>
    </p:spTree>
    <p:extLst>
      <p:ext uri="{BB962C8B-B14F-4D97-AF65-F5344CB8AC3E}">
        <p14:creationId xmlns:p14="http://schemas.microsoft.com/office/powerpoint/2010/main" val="1983183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计算机主导的人工智能是可控的人工智能</a:t>
            </a:r>
          </a:p>
        </p:txBody>
      </p:sp>
      <p:sp>
        <p:nvSpPr>
          <p:cNvPr id="4" name="灯片编号占位符 3"/>
          <p:cNvSpPr>
            <a:spLocks noGrp="1"/>
          </p:cNvSpPr>
          <p:nvPr>
            <p:ph type="sldNum" sz="quarter" idx="10"/>
          </p:nvPr>
        </p:nvSpPr>
        <p:spPr/>
        <p:txBody>
          <a:bodyPr/>
          <a:lstStyle/>
          <a:p>
            <a:fld id="{C3A1992F-3920-4904-AAB9-341DABD8E6EB}" type="slidenum">
              <a:rPr lang="zh-CN" altLang="en-US" smtClean="0"/>
              <a:t>46</a:t>
            </a:fld>
            <a:endParaRPr lang="zh-CN" altLang="en-US"/>
          </a:p>
        </p:txBody>
      </p:sp>
    </p:spTree>
    <p:extLst>
      <p:ext uri="{BB962C8B-B14F-4D97-AF65-F5344CB8AC3E}">
        <p14:creationId xmlns:p14="http://schemas.microsoft.com/office/powerpoint/2010/main" val="42414285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bwMode="auto">
          <a:noFill/>
          <a:ln>
            <a:solidFill>
              <a:srgbClr val="000000"/>
            </a:solidFill>
            <a:miter lim="800000"/>
            <a:headEnd/>
            <a:tailEnd/>
          </a:ln>
        </p:spPr>
      </p:sp>
      <p:sp>
        <p:nvSpPr>
          <p:cNvPr id="2150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2150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03E3112-6B22-485A-9754-BB3B5B2C866D}" type="slidenum">
              <a:rPr lang="zh-CN" altLang="en-US"/>
              <a:pPr fontAlgn="base">
                <a:spcBef>
                  <a:spcPct val="0"/>
                </a:spcBef>
                <a:spcAft>
                  <a:spcPct val="0"/>
                </a:spcAft>
              </a:pPr>
              <a:t>47</a:t>
            </a:fld>
            <a:endParaRPr lang="zh-CN" altLang="en-US"/>
          </a:p>
        </p:txBody>
      </p:sp>
    </p:spTree>
    <p:extLst>
      <p:ext uri="{BB962C8B-B14F-4D97-AF65-F5344CB8AC3E}">
        <p14:creationId xmlns:p14="http://schemas.microsoft.com/office/powerpoint/2010/main" val="233790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07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C45FE9E-59FD-4495-B781-F605B4F3675D}" type="slidenum">
              <a:rPr lang="zh-CN" altLang="en-US"/>
              <a:pPr fontAlgn="base">
                <a:spcBef>
                  <a:spcPct val="0"/>
                </a:spcBef>
                <a:spcAft>
                  <a:spcPct val="0"/>
                </a:spcAft>
              </a:pPr>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277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CDD44C9-7EF5-43BF-9A26-3D32BE84E314}" type="slidenum">
              <a:rPr lang="zh-CN" altLang="en-US"/>
              <a:pPr fontAlgn="base">
                <a:spcBef>
                  <a:spcPct val="0"/>
                </a:spcBef>
                <a:spcAft>
                  <a:spcPct val="0"/>
                </a:spcAft>
              </a:pPr>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277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CDD44C9-7EF5-43BF-9A26-3D32BE84E314}" type="slidenum">
              <a:rPr lang="zh-CN" altLang="en-US"/>
              <a:pPr fontAlgn="base">
                <a:spcBef>
                  <a:spcPct val="0"/>
                </a:spcBef>
                <a:spcAft>
                  <a:spcPct val="0"/>
                </a:spcAft>
              </a:pPr>
              <a:t>10</a:t>
            </a:fld>
            <a:endParaRPr lang="zh-CN" altLang="en-US"/>
          </a:p>
        </p:txBody>
      </p:sp>
    </p:spTree>
    <p:extLst>
      <p:ext uri="{BB962C8B-B14F-4D97-AF65-F5344CB8AC3E}">
        <p14:creationId xmlns:p14="http://schemas.microsoft.com/office/powerpoint/2010/main" val="336782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p:cNvSpPr>
          <p:nvPr>
            <p:ph type="sldImg"/>
          </p:nvPr>
        </p:nvSpPr>
        <p:spPr bwMode="auto">
          <a:noFill/>
          <a:ln>
            <a:solidFill>
              <a:srgbClr val="000000"/>
            </a:solidFill>
            <a:miter lim="800000"/>
            <a:headEnd/>
            <a:tailEnd/>
          </a:ln>
        </p:spPr>
      </p:sp>
      <p:sp>
        <p:nvSpPr>
          <p:cNvPr id="3481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481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1D01BF3-E297-4F79-A760-5934846264A9}" type="slidenum">
              <a:rPr lang="zh-CN" altLang="en-US"/>
              <a:pPr fontAlgn="base">
                <a:spcBef>
                  <a:spcPct val="0"/>
                </a:spcBef>
                <a:spcAft>
                  <a:spcPct val="0"/>
                </a:spcAft>
              </a:pPr>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p:cNvSpPr>
          <p:nvPr>
            <p:ph type="sldImg"/>
          </p:nvPr>
        </p:nvSpPr>
        <p:spPr bwMode="auto">
          <a:noFill/>
          <a:ln>
            <a:solidFill>
              <a:srgbClr val="000000"/>
            </a:solidFill>
            <a:miter lim="800000"/>
            <a:headEnd/>
            <a:tailEnd/>
          </a:ln>
        </p:spPr>
      </p:sp>
      <p:sp>
        <p:nvSpPr>
          <p:cNvPr id="36866"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686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63D517-6F14-4557-9C29-22B24D9E8343}" type="slidenum">
              <a:rPr lang="zh-CN" altLang="en-US"/>
              <a:pPr fontAlgn="base">
                <a:spcBef>
                  <a:spcPct val="0"/>
                </a:spcBef>
                <a:spcAft>
                  <a:spcPct val="0"/>
                </a:spcAft>
              </a:pPr>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1587" y="1968500"/>
            <a:ext cx="12190413" cy="2168525"/>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defRPr/>
            </a:pPr>
            <a:endParaRPr lang="zh-CN" altLang="en-US" sz="950" dirty="0">
              <a:solidFill>
                <a:schemeClr val="bg1"/>
              </a:solidFill>
              <a:latin typeface="Calibri" panose="020F0502020204030204"/>
              <a:ea typeface="宋体" panose="02010600030101010101" pitchFamily="2" charset="-122"/>
              <a:cs typeface="宋体" panose="02010600030101010101" pitchFamily="2" charset="-122"/>
            </a:endParaRPr>
          </a:p>
        </p:txBody>
      </p:sp>
      <p:sp>
        <p:nvSpPr>
          <p:cNvPr id="15" name="标题 14"/>
          <p:cNvSpPr>
            <a:spLocks noGrp="1"/>
          </p:cNvSpPr>
          <p:nvPr>
            <p:ph type="title"/>
          </p:nvPr>
        </p:nvSpPr>
        <p:spPr>
          <a:xfrm>
            <a:off x="908091" y="2570682"/>
            <a:ext cx="5889861" cy="692150"/>
          </a:xfrm>
        </p:spPr>
        <p:txBody>
          <a:bodyPr/>
          <a:lstStyle>
            <a:lvl1pPr algn="ctr">
              <a:defRPr sz="3600" b="1" baseline="0">
                <a:solidFill>
                  <a:schemeClr val="bg1"/>
                </a:solidFill>
                <a:latin typeface="Times New Roman" panose="02020603050405020304" pitchFamily="18" charset="0"/>
              </a:defRPr>
            </a:lvl1pPr>
          </a:lstStyle>
          <a:p>
            <a:r>
              <a:rPr lang="zh-CN" altLang="en-US" dirty="0"/>
              <a:t>单击此处编辑母版标题样式</a:t>
            </a:r>
          </a:p>
        </p:txBody>
      </p:sp>
      <p:sp>
        <p:nvSpPr>
          <p:cNvPr id="9" name="日期占位符 29"/>
          <p:cNvSpPr>
            <a:spLocks noGrp="1"/>
          </p:cNvSpPr>
          <p:nvPr>
            <p:ph type="dt" sz="half" idx="10"/>
          </p:nvPr>
        </p:nvSpPr>
        <p:spPr>
          <a:xfrm>
            <a:off x="3994680" y="3682451"/>
            <a:ext cx="2743200" cy="365125"/>
          </a:xfrm>
        </p:spPr>
        <p:txBody>
          <a:bodyPr/>
          <a:lstStyle>
            <a:lvl1pPr algn="r">
              <a:defRPr sz="2400" b="1">
                <a:solidFill>
                  <a:schemeClr val="bg1"/>
                </a:solidFill>
                <a:latin typeface="微软雅黑" panose="020B0503020204020204" pitchFamily="34" charset="-122"/>
                <a:ea typeface="微软雅黑" panose="020B0503020204020204" pitchFamily="34" charset="-122"/>
              </a:defRPr>
            </a:lvl1pPr>
          </a:lstStyle>
          <a:p>
            <a:pPr>
              <a:defRPr/>
            </a:pPr>
            <a:fld id="{C6DA0C47-8EEF-4316-9F84-548B5DB86994}" type="datetimeFigureOut">
              <a:rPr lang="zh-CN" altLang="en-US"/>
              <a:t>2020/12/2</a:t>
            </a:fld>
            <a:endParaRPr lang="zh-CN" altLang="en-US" dirty="0"/>
          </a:p>
        </p:txBody>
      </p:sp>
      <p:pic>
        <p:nvPicPr>
          <p:cNvPr id="8" name="图片 7"/>
          <p:cNvPicPr>
            <a:picLocks noChangeAspect="1"/>
          </p:cNvPicPr>
          <p:nvPr userDrawn="1"/>
        </p:nvPicPr>
        <p:blipFill rotWithShape="1">
          <a:blip r:embed="rId2"/>
          <a:srcRect l="1176" t="1599" r="829"/>
          <a:stretch>
            <a:fillRect/>
          </a:stretch>
        </p:blipFill>
        <p:spPr>
          <a:xfrm>
            <a:off x="7112766" y="2812311"/>
            <a:ext cx="4536637" cy="2470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标题和内容">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01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3E6E121F-235D-4C25-A2F2-973AF74EB6E2}" type="datetimeFigureOut">
              <a:rPr lang="zh-CN" altLang="en-US"/>
              <a:pPr>
                <a:defRPr/>
              </a:pPr>
              <a:t>2020/12/2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591C53B-9A12-46E1-B958-9BD9232D91CC}" type="slidenum">
              <a:rPr lang="zh-CN" altLang="en-US"/>
              <a:pPr>
                <a:defRPr/>
              </a:pPr>
              <a:t>‹#›</a:t>
            </a:fld>
            <a:endParaRPr lang="zh-CN" altLang="en-US"/>
          </a:p>
        </p:txBody>
      </p:sp>
    </p:spTree>
    <p:extLst>
      <p:ext uri="{BB962C8B-B14F-4D97-AF65-F5344CB8AC3E}">
        <p14:creationId xmlns:p14="http://schemas.microsoft.com/office/powerpoint/2010/main" val="3865576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垂直排列标题与&#10;文本">
    <p:spTree>
      <p:nvGrpSpPr>
        <p:cNvPr id="1" name=""/>
        <p:cNvGrpSpPr/>
        <p:nvPr/>
      </p:nvGrpSpPr>
      <p:grpSpPr>
        <a:xfrm>
          <a:off x="0" y="0"/>
          <a:ext cx="0" cy="0"/>
          <a:chOff x="0" y="0"/>
          <a:chExt cx="0" cy="0"/>
        </a:xfrm>
      </p:grpSpPr>
      <p:pic>
        <p:nvPicPr>
          <p:cNvPr id="2" name="图片 7"/>
          <p:cNvPicPr>
            <a:picLocks noChangeAspect="1" noChangeArrowheads="1"/>
          </p:cNvPicPr>
          <p:nvPr userDrawn="1"/>
        </p:nvPicPr>
        <p:blipFill>
          <a:blip r:embed="rId2">
            <a:extLst>
              <a:ext uri="{28A0092B-C50C-407E-A947-70E740481C1C}">
                <a14:useLocalDpi xmlns:a14="http://schemas.microsoft.com/office/drawing/2010/main" val="0"/>
              </a:ext>
            </a:extLst>
          </a:blip>
          <a:srcRect b="5075"/>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0868325"/>
      </p:ext>
    </p:extLst>
  </p:cSld>
  <p:clrMapOvr>
    <a:masterClrMapping/>
  </p:clrMapOvr>
  <mc:AlternateContent xmlns:mc="http://schemas.openxmlformats.org/markup-compatibility/2006" xmlns:p14="http://schemas.microsoft.com/office/powerpoint/2010/main">
    <mc:Choice Requires="p14">
      <p:transition>
        <p:newsflash/>
      </p:transition>
    </mc:Choice>
    <mc:Fallback xmlns="">
      <p:transition>
        <p:newsflash/>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64DBE14-2D87-4165-8C45-627CEF41F118}" type="datetimeFigureOut">
              <a:rPr lang="zh-CN" altLang="en-US" smtClean="0"/>
              <a:t>2020/12/2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E074A9-F19B-4925-BD4A-8C4E017579C3}" type="slidenum">
              <a:rPr lang="zh-CN" altLang="en-US" smtClean="0"/>
              <a:t>‹#›</a:t>
            </a:fld>
            <a:endParaRPr lang="zh-CN" altLang="en-US"/>
          </a:p>
        </p:txBody>
      </p:sp>
    </p:spTree>
    <p:extLst>
      <p:ext uri="{BB962C8B-B14F-4D97-AF65-F5344CB8AC3E}">
        <p14:creationId xmlns:p14="http://schemas.microsoft.com/office/powerpoint/2010/main" val="2179607307"/>
      </p:ext>
    </p:extLst>
  </p:cSld>
  <p:clrMapOvr>
    <a:masterClrMapping/>
  </p:clrMapOvr>
  <mc:AlternateContent xmlns:mc="http://schemas.openxmlformats.org/markup-compatibility/2006" xmlns:p14="http://schemas.microsoft.com/office/powerpoint/2010/main">
    <mc:Choice Requires="p14">
      <p:transition>
        <p:newsflash/>
      </p:transition>
    </mc:Choice>
    <mc:Fallback xmlns="">
      <p:transition>
        <p:newsflash/>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latin typeface="微软雅黑" panose="020B0503020204020204" pitchFamily="34" charset="-122"/>
              <a:ea typeface="微软雅黑" panose="020B0503020204020204" pitchFamily="34" charset="-122"/>
            </a:endParaRPr>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latin typeface="微软雅黑" panose="020B0503020204020204" pitchFamily="34" charset="-122"/>
              <a:ea typeface="微软雅黑" panose="020B0503020204020204" pitchFamily="34" charset="-122"/>
            </a:endParaRPr>
          </a:p>
        </p:txBody>
      </p:sp>
      <p:sp>
        <p:nvSpPr>
          <p:cNvPr id="4" name="内容占位符 2"/>
          <p:cNvSpPr>
            <a:spLocks noGrp="1"/>
          </p:cNvSpPr>
          <p:nvPr>
            <p:ph idx="1"/>
          </p:nvPr>
        </p:nvSpPr>
        <p:spPr>
          <a:xfrm>
            <a:off x="516412" y="1803243"/>
            <a:ext cx="11107601" cy="433972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单击此处编辑母版标题样式</a:t>
            </a:r>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796720"/>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796720"/>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4" name="内容占位符 2"/>
          <p:cNvSpPr>
            <a:spLocks noGrp="1"/>
          </p:cNvSpPr>
          <p:nvPr>
            <p:ph idx="1"/>
          </p:nvPr>
        </p:nvSpPr>
        <p:spPr>
          <a:xfrm>
            <a:off x="423819" y="1741968"/>
            <a:ext cx="11107601" cy="436923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407276" y="0"/>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grpSp>
        <p:nvGrpSpPr>
          <p:cNvPr id="10" name="Group 3"/>
          <p:cNvGrpSpPr/>
          <p:nvPr userDrawn="1"/>
        </p:nvGrpSpPr>
        <p:grpSpPr bwMode="auto">
          <a:xfrm>
            <a:off x="1588" y="4121150"/>
            <a:ext cx="12190412" cy="2747963"/>
            <a:chOff x="1184" y="4120681"/>
            <a:chExt cx="12190816" cy="2747947"/>
          </a:xfrm>
        </p:grpSpPr>
        <p:sp>
          <p:nvSpPr>
            <p:cNvPr id="12"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pPr>
                <a:defRPr/>
              </a:pPr>
              <a:endParaRPr lang="id-ID"/>
            </a:p>
          </p:txBody>
        </p:sp>
        <p:sp>
          <p:nvSpPr>
            <p:cNvPr id="13"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pPr>
                <a:defRPr/>
              </a:pPr>
              <a:endParaRPr lang="id-ID"/>
            </a:p>
          </p:txBody>
        </p:sp>
        <p:sp>
          <p:nvSpPr>
            <p:cNvPr id="15"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pPr>
                <a:defRPr/>
              </a:pPr>
              <a:endParaRPr lang="id-ID"/>
            </a:p>
          </p:txBody>
        </p:sp>
        <p:sp>
          <p:nvSpPr>
            <p:cNvPr id="16"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pPr>
                <a:defRPr/>
              </a:pPr>
              <a:endParaRPr lang="id-ID"/>
            </a:p>
          </p:txBody>
        </p:sp>
        <p:sp>
          <p:nvSpPr>
            <p:cNvPr id="17"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pPr>
                <a:defRPr/>
              </a:pPr>
              <a:endParaRPr lang="id-ID"/>
            </a:p>
          </p:txBody>
        </p:sp>
        <p:sp>
          <p:nvSpPr>
            <p:cNvPr id="18"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pPr>
                <a:defRPr/>
              </a:pPr>
              <a:endParaRPr lang="id-ID"/>
            </a:p>
          </p:txBody>
        </p:sp>
      </p:gr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524000" y="76200"/>
            <a:ext cx="10668000" cy="914400"/>
          </a:xfrm>
          <a:prstGeom prst="rect">
            <a:avLst/>
          </a:prstGeom>
          <a:noFill/>
          <a:ln w="9525">
            <a:noFill/>
            <a:miter lim="800000"/>
          </a:ln>
        </p:spPr>
        <p:txBody>
          <a:bodyPr/>
          <a:lstStyle/>
          <a:p>
            <a:pPr lvl="0"/>
            <a:r>
              <a:rPr lang="zh-CN"/>
              <a:t>单击此处编辑母版标题样式</a:t>
            </a:r>
          </a:p>
        </p:txBody>
      </p:sp>
      <p:grpSp>
        <p:nvGrpSpPr>
          <p:cNvPr id="5" name="Group 3"/>
          <p:cNvGrpSpPr/>
          <p:nvPr userDrawn="1"/>
        </p:nvGrpSpPr>
        <p:grpSpPr bwMode="auto">
          <a:xfrm>
            <a:off x="1588" y="4121150"/>
            <a:ext cx="12190412" cy="2747963"/>
            <a:chOff x="1184" y="4120681"/>
            <a:chExt cx="12190816" cy="2747947"/>
          </a:xfrm>
        </p:grpSpPr>
        <p:sp>
          <p:nvSpPr>
            <p:cNvPr id="6"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pPr>
                <a:defRPr/>
              </a:pPr>
              <a:endParaRPr lang="id-ID"/>
            </a:p>
          </p:txBody>
        </p:sp>
        <p:sp>
          <p:nvSpPr>
            <p:cNvPr id="7"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pPr>
                <a:defRPr/>
              </a:pPr>
              <a:endParaRPr lang="id-ID"/>
            </a:p>
          </p:txBody>
        </p:sp>
        <p:sp>
          <p:nvSpPr>
            <p:cNvPr id="8"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pPr>
                <a:defRPr/>
              </a:pPr>
              <a:endParaRPr lang="id-ID"/>
            </a:p>
          </p:txBody>
        </p:sp>
        <p:sp>
          <p:nvSpPr>
            <p:cNvPr id="9"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pPr>
                <a:defRPr/>
              </a:pPr>
              <a:endParaRPr lang="id-ID"/>
            </a:p>
          </p:txBody>
        </p:sp>
        <p:sp>
          <p:nvSpPr>
            <p:cNvPr id="10"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pPr>
                <a:defRPr/>
              </a:pPr>
              <a:endParaRPr lang="id-ID"/>
            </a:p>
          </p:txBody>
        </p:sp>
        <p:sp>
          <p:nvSpPr>
            <p:cNvPr id="11"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pPr>
                <a:defRPr/>
              </a:pPr>
              <a:endParaRPr lang="id-ID"/>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幻灯片a">
    <p:bg>
      <p:bgPr>
        <a:solidFill>
          <a:schemeClr val="bg1"/>
        </a:solidFill>
        <a:effectLst/>
      </p:bgPr>
    </p:bg>
    <p:spTree>
      <p:nvGrpSpPr>
        <p:cNvPr id="1" name=""/>
        <p:cNvGrpSpPr/>
        <p:nvPr/>
      </p:nvGrpSpPr>
      <p:grpSpPr>
        <a:xfrm>
          <a:off x="0" y="0"/>
          <a:ext cx="0" cy="0"/>
          <a:chOff x="0" y="0"/>
          <a:chExt cx="0" cy="0"/>
        </a:xfrm>
      </p:grpSpPr>
      <p:sp>
        <p:nvSpPr>
          <p:cNvPr id="6" name="矩形 5"/>
          <p:cNvSpPr>
            <a:spLocks noChangeArrowheads="1"/>
          </p:cNvSpPr>
          <p:nvPr/>
        </p:nvSpPr>
        <p:spPr bwMode="auto">
          <a:xfrm>
            <a:off x="0" y="1968500"/>
            <a:ext cx="12190413" cy="2168525"/>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50" b="0"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宋体" panose="02010600030101010101" pitchFamily="2" charset="-122"/>
            </a:endParaRPr>
          </a:p>
        </p:txBody>
      </p:sp>
      <p:pic>
        <p:nvPicPr>
          <p:cNvPr id="7" name="图片 6" descr="AW视觉符号.jpg"/>
          <p:cNvPicPr>
            <a:picLocks noChangeAspect="1"/>
          </p:cNvPicPr>
          <p:nvPr/>
        </p:nvPicPr>
        <p:blipFill>
          <a:blip r:embed="rId2" cstate="print"/>
          <a:stretch>
            <a:fillRect/>
          </a:stretch>
        </p:blipFill>
        <p:spPr>
          <a:xfrm>
            <a:off x="202395" y="2092547"/>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标题 14"/>
          <p:cNvSpPr>
            <a:spLocks noGrp="1"/>
          </p:cNvSpPr>
          <p:nvPr>
            <p:ph type="title"/>
          </p:nvPr>
        </p:nvSpPr>
        <p:spPr>
          <a:xfrm>
            <a:off x="5926234" y="2706149"/>
            <a:ext cx="5889861" cy="692150"/>
          </a:xfrm>
        </p:spPr>
        <p:txBody>
          <a:bodyPr/>
          <a:lstStyle>
            <a:lvl1pPr algn="ctr">
              <a:defRPr sz="3600" b="1" baseline="0">
                <a:solidFill>
                  <a:schemeClr val="bg1"/>
                </a:solidFill>
                <a:latin typeface="Times New Roman" panose="02020603050405020304" pitchFamily="18" charset="0"/>
              </a:defRPr>
            </a:lvl1pPr>
          </a:lstStyle>
          <a:p>
            <a:r>
              <a:rPr lang="zh-CN" altLang="en-US" dirty="0"/>
              <a:t>单击此处编辑母版标题样式</a:t>
            </a:r>
          </a:p>
        </p:txBody>
      </p:sp>
      <p:sp>
        <p:nvSpPr>
          <p:cNvPr id="8" name="日期占位符 29"/>
          <p:cNvSpPr>
            <a:spLocks noGrp="1"/>
          </p:cNvSpPr>
          <p:nvPr>
            <p:ph type="dt" sz="half" idx="2"/>
          </p:nvPr>
        </p:nvSpPr>
        <p:spPr>
          <a:xfrm>
            <a:off x="9447213" y="3771900"/>
            <a:ext cx="2743200" cy="365125"/>
          </a:xfrm>
          <a:prstGeom prst="rect">
            <a:avLst/>
          </a:prstGeom>
        </p:spPr>
        <p:txBody>
          <a:bodyPr/>
          <a:lstStyle>
            <a:lvl1pPr algn="r">
              <a:defRPr sz="2400" b="1">
                <a:solidFill>
                  <a:schemeClr val="bg1"/>
                </a:solidFill>
                <a:latin typeface="微软雅黑" panose="020B0503020204020204" pitchFamily="34" charset="-122"/>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44B941C-137D-4A49-A1BA-AD02BAE7F29E}" type="datetimeFigureOut">
              <a:rPr kumimoji="0" lang="zh-CN" altLang="en-US" sz="24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2020/12/2</a:t>
            </a:fld>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 name="页脚占位符 12"/>
          <p:cNvSpPr>
            <a:spLocks noGrp="1"/>
          </p:cNvSpPr>
          <p:nvPr>
            <p:ph type="ftr" sz="quarter" idx="3"/>
          </p:nvPr>
        </p:nvSpPr>
        <p:spPr>
          <a:xfrm>
            <a:off x="4038600" y="6356350"/>
            <a:ext cx="4114800" cy="365125"/>
          </a:xfrm>
          <a:prstGeom prst="rect">
            <a:avLst/>
          </a:prstGeom>
        </p:spPr>
        <p:txBody>
          <a:bodyPr/>
          <a:lstStyle>
            <a:lvl1pPr algn="ctr" fontAlgn="auto">
              <a:spcBef>
                <a:spcPts val="0"/>
              </a:spcBef>
              <a:spcAft>
                <a:spcPts val="0"/>
              </a:spcAft>
              <a:defRPr sz="1600" b="1">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chemeClr val="tx1">
                    <a:tint val="75000"/>
                  </a:schemeClr>
                </a:solidFill>
                <a:effectLst/>
                <a:uLnTx/>
                <a:uFillTx/>
                <a:latin typeface="+mn-lt"/>
                <a:ea typeface="+mn-ea"/>
                <a:cs typeface="+mn-cs"/>
              </a:rPr>
              <a:t>三亚学院信息与智能工程学院</a:t>
            </a:r>
          </a:p>
        </p:txBody>
      </p:sp>
      <p:sp>
        <p:nvSpPr>
          <p:cNvPr id="2" name="灯片编号占位符 1"/>
          <p:cNvSpPr>
            <a:spLocks noGrp="1"/>
          </p:cNvSpPr>
          <p:nvPr>
            <p:ph type="sldNum" sz="quarter" idx="10"/>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5" name="Rectangle 12"/>
          <p:cNvSpPr>
            <a:spLocks noChangeArrowheads="1"/>
          </p:cNvSpPr>
          <p:nvPr userDrawn="1"/>
        </p:nvSpPr>
        <p:spPr bwMode="auto">
          <a:xfrm>
            <a:off x="9937750" y="6392863"/>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900">
                <a:solidFill>
                  <a:srgbClr val="000000"/>
                </a:solidFill>
                <a:latin typeface="Arial" panose="020B0604020202020204" pitchFamily="34" charset="0"/>
                <a:ea typeface="宋体" panose="02010600030101010101" pitchFamily="2" charset="-122"/>
              </a:defRPr>
            </a:lvl1pPr>
            <a:lvl2pPr marL="742950" indent="-285750">
              <a:defRPr kumimoji="1" sz="900">
                <a:solidFill>
                  <a:srgbClr val="000000"/>
                </a:solidFill>
                <a:latin typeface="Arial" panose="020B0604020202020204" pitchFamily="34" charset="0"/>
                <a:ea typeface="宋体" panose="02010600030101010101" pitchFamily="2" charset="-122"/>
              </a:defRPr>
            </a:lvl2pPr>
            <a:lvl3pPr marL="1143000" indent="-228600">
              <a:defRPr kumimoji="1" sz="900">
                <a:solidFill>
                  <a:srgbClr val="000000"/>
                </a:solidFill>
                <a:latin typeface="Arial" panose="020B0604020202020204" pitchFamily="34" charset="0"/>
                <a:ea typeface="宋体" panose="02010600030101010101" pitchFamily="2" charset="-122"/>
              </a:defRPr>
            </a:lvl3pPr>
            <a:lvl4pPr marL="1600200" indent="-228600">
              <a:defRPr kumimoji="1" sz="900">
                <a:solidFill>
                  <a:srgbClr val="000000"/>
                </a:solidFill>
                <a:latin typeface="Arial" panose="020B0604020202020204" pitchFamily="34" charset="0"/>
                <a:ea typeface="宋体" panose="02010600030101010101" pitchFamily="2" charset="-122"/>
              </a:defRPr>
            </a:lvl4pPr>
            <a:lvl5pPr marL="2057400" indent="-228600">
              <a:defRPr kumimoji="1"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9pPr>
          </a:lstStyle>
          <a:p>
            <a:pPr algn="ctr" fontAlgn="auto">
              <a:spcBef>
                <a:spcPts val="0"/>
              </a:spcBef>
              <a:spcAft>
                <a:spcPts val="0"/>
              </a:spcAft>
              <a:defRPr/>
            </a:pPr>
            <a:r>
              <a:rPr kumimoji="0" lang="en-US" altLang="zh-CN" sz="1060" dirty="0">
                <a:solidFill>
                  <a:srgbClr val="7F7F7F"/>
                </a:solidFill>
                <a:cs typeface="Arial" panose="020B0604020202020204" pitchFamily="34" charset="0"/>
              </a:rPr>
              <a:t> </a:t>
            </a:r>
            <a:fld id="{19390B9B-912E-461F-955B-2A98CC7E9B55}" type="slidenum">
              <a:rPr kumimoji="0" lang="en-US" altLang="zh-CN" sz="1060" dirty="0" smtClean="0">
                <a:solidFill>
                  <a:srgbClr val="7F7F7F"/>
                </a:solidFill>
                <a:cs typeface="Arial" panose="020B0604020202020204" pitchFamily="34" charset="0"/>
              </a:rPr>
              <a:t>‹#›</a:t>
            </a:fld>
            <a:endParaRPr kumimoji="0" lang="en-US" altLang="zh-CN" sz="1060" dirty="0">
              <a:cs typeface="Arial" panose="020B0604020202020204" pitchFamily="34" charset="0"/>
            </a:endParaRPr>
          </a:p>
        </p:txBody>
      </p:sp>
      <p:cxnSp>
        <p:nvCxnSpPr>
          <p:cNvPr id="6" name="直接连接符 19"/>
          <p:cNvCxnSpPr>
            <a:stCxn id="6" idx="3"/>
          </p:cNvCxnSpPr>
          <p:nvPr userDrawn="1"/>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p:cNvCxnSpPr/>
          <p:nvPr userDrawn="1"/>
        </p:nvCxnSpPr>
        <p:spPr>
          <a:xfrm flipV="1">
            <a:off x="3719513" y="6508750"/>
            <a:ext cx="6218237"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10" name="矩形 9"/>
          <p:cNvSpPr>
            <a:spLocks noChangeArrowheads="1"/>
          </p:cNvSpPr>
          <p:nvPr userDrawn="1"/>
        </p:nvSpPr>
        <p:spPr bwMode="auto">
          <a:xfrm>
            <a:off x="2479675" y="6346825"/>
            <a:ext cx="1239838" cy="315913"/>
          </a:xfrm>
          <a:prstGeom prst="rect">
            <a:avLst/>
          </a:prstGeom>
          <a:noFill/>
          <a:ln>
            <a:noFill/>
          </a:ln>
        </p:spPr>
        <p:txBody>
          <a:bodyPr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fontAlgn="auto" hangingPunct="1">
              <a:lnSpc>
                <a:spcPct val="150000"/>
              </a:lnSpc>
              <a:spcBef>
                <a:spcPts val="600"/>
              </a:spcBef>
              <a:spcAft>
                <a:spcPts val="0"/>
              </a:spcAft>
              <a:defRPr/>
            </a:pPr>
            <a:r>
              <a:rPr lang="zh-CN" altLang="en-US" sz="1100" dirty="0">
                <a:solidFill>
                  <a:srgbClr val="404040"/>
                </a:solidFill>
                <a:latin typeface="微软雅黑" panose="020B0503020204020204" pitchFamily="34" charset="-122"/>
                <a:ea typeface="微软雅黑" panose="020B0503020204020204" pitchFamily="34" charset="-122"/>
              </a:rPr>
              <a:t>大数据技术基础</a:t>
            </a:r>
            <a:endParaRPr lang="en-US" altLang="zh-CN" sz="1100" dirty="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内容占位符 2"/>
          <p:cNvSpPr>
            <a:spLocks noGrp="1"/>
          </p:cNvSpPr>
          <p:nvPr>
            <p:ph idx="1"/>
          </p:nvPr>
        </p:nvSpPr>
        <p:spPr>
          <a:xfrm>
            <a:off x="423819" y="1753674"/>
            <a:ext cx="11107601" cy="433972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4" name="内容占位符 2"/>
          <p:cNvSpPr>
            <a:spLocks noGrp="1"/>
          </p:cNvSpPr>
          <p:nvPr>
            <p:ph idx="1"/>
          </p:nvPr>
        </p:nvSpPr>
        <p:spPr>
          <a:xfrm>
            <a:off x="423819" y="1754668"/>
            <a:ext cx="11107601" cy="436923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796720"/>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pPr>
            <a:endParaRPr lang="zh-CN" altLang="en-US" sz="950">
              <a:solidFill>
                <a:srgbClr val="000000"/>
              </a:solidFill>
            </a:endParaRPr>
          </a:p>
        </p:txBody>
      </p:sp>
      <p:sp>
        <p:nvSpPr>
          <p:cNvPr id="9" name="AutoShape 23"/>
          <p:cNvSpPr>
            <a:spLocks noChangeArrowheads="1"/>
          </p:cNvSpPr>
          <p:nvPr userDrawn="1"/>
        </p:nvSpPr>
        <p:spPr bwMode="auto">
          <a:xfrm>
            <a:off x="9842500" y="796720"/>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pPr>
            <a:endParaRPr lang="zh-CN" altLang="en-US" sz="950">
              <a:solidFill>
                <a:srgbClr val="000000"/>
              </a:solidFill>
            </a:endParaRPr>
          </a:p>
        </p:txBody>
      </p:sp>
      <p:sp>
        <p:nvSpPr>
          <p:cNvPr id="4" name="内容占位符 2"/>
          <p:cNvSpPr>
            <a:spLocks noGrp="1"/>
          </p:cNvSpPr>
          <p:nvPr>
            <p:ph idx="1"/>
          </p:nvPr>
        </p:nvSpPr>
        <p:spPr>
          <a:xfrm>
            <a:off x="423819" y="1741968"/>
            <a:ext cx="11107601" cy="436923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407276" y="0"/>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grpSp>
        <p:nvGrpSpPr>
          <p:cNvPr id="10" name="Group 3"/>
          <p:cNvGrpSpPr/>
          <p:nvPr userDrawn="1"/>
        </p:nvGrpSpPr>
        <p:grpSpPr bwMode="auto">
          <a:xfrm>
            <a:off x="1588" y="4121150"/>
            <a:ext cx="12190412" cy="2747963"/>
            <a:chOff x="1184" y="4120681"/>
            <a:chExt cx="12190816" cy="2747947"/>
          </a:xfrm>
        </p:grpSpPr>
        <p:sp>
          <p:nvSpPr>
            <p:cNvPr id="12"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3"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5"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6"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7"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8"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endParaRPr lang="id-ID" sz="1800">
                <a:solidFill>
                  <a:schemeClr val="tx1"/>
                </a:solidFill>
              </a:endParaRPr>
            </a:p>
          </p:txBody>
        </p:sp>
      </p:gr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2020/12/2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F0B227CE-C434-421A-A201-B0DFAA99D5B1}" type="datetimeFigureOut">
              <a:rPr lang="zh-CN" altLang="en-US"/>
              <a:t>2020/12/2</a:t>
            </a:fld>
            <a:endParaRPr lang="zh-CN" altLang="en-US"/>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89AF741-F64B-4C7B-9A70-F3D0EE07070E}"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p:cNvSpPr>
          <p:nvPr>
            <p:ph type="body" idx="1"/>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rgbClr val="000000">
                    <a:tint val="75000"/>
                  </a:srgbClr>
                </a:solidFill>
                <a:latin typeface="+mn-lt"/>
                <a:ea typeface="+mn-ea"/>
              </a:defRPr>
            </a:lvl1pPr>
          </a:lstStyle>
          <a:p>
            <a:pPr>
              <a:defRPr/>
            </a:pPr>
            <a:fld id="{AE604AFC-06DE-4157-AEA4-3EC0AFC228B7}" type="datetimeFigureOut">
              <a:rPr lang="zh-CN" altLang="en-US"/>
              <a:t>2020/12/2</a:t>
            </a:fld>
            <a:endParaRPr lang="zh-CN" altLang="en-US"/>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rgbClr val="000000">
                    <a:tint val="75000"/>
                  </a:srgbClr>
                </a:solidFill>
                <a:latin typeface="+mn-lt"/>
                <a:ea typeface="+mn-ea"/>
              </a:defRPr>
            </a:lvl1pPr>
          </a:lstStyle>
          <a:p>
            <a:pPr>
              <a:defRPr/>
            </a:pPr>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tint val="75000"/>
                  </a:srgbClr>
                </a:solidFill>
                <a:latin typeface="+mn-lt"/>
                <a:ea typeface="+mn-ea"/>
              </a:defRPr>
            </a:lvl1pPr>
          </a:lstStyle>
          <a:p>
            <a:pPr>
              <a:defRPr/>
            </a:pPr>
            <a:fld id="{3D7D21AB-9FFF-423A-BB12-CA9E6F4A3DA0}" type="slidenum">
              <a:rPr lang="zh-CN" altLang="en-US"/>
              <a:t>‹#›</a:t>
            </a:fld>
            <a:endParaRPr lang="zh-CN" altLang="en-US"/>
          </a:p>
        </p:txBody>
      </p:sp>
      <p:grpSp>
        <p:nvGrpSpPr>
          <p:cNvPr id="10" name="Group 3"/>
          <p:cNvGrpSpPr/>
          <p:nvPr userDrawn="1"/>
        </p:nvGrpSpPr>
        <p:grpSpPr bwMode="auto">
          <a:xfrm>
            <a:off x="1588" y="4121150"/>
            <a:ext cx="12190412" cy="2747963"/>
            <a:chOff x="1184" y="4120681"/>
            <a:chExt cx="12190816" cy="2747947"/>
          </a:xfrm>
        </p:grpSpPr>
        <p:sp>
          <p:nvSpPr>
            <p:cNvPr id="11"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pPr>
                <a:defRPr/>
              </a:pPr>
              <a:endParaRPr lang="id-ID"/>
            </a:p>
          </p:txBody>
        </p:sp>
        <p:sp>
          <p:nvSpPr>
            <p:cNvPr id="12"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pPr>
                <a:defRPr/>
              </a:pPr>
              <a:endParaRPr lang="id-ID"/>
            </a:p>
          </p:txBody>
        </p:sp>
        <p:sp>
          <p:nvSpPr>
            <p:cNvPr id="15"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pPr>
                <a:defRPr/>
              </a:pPr>
              <a:endParaRPr lang="id-ID"/>
            </a:p>
          </p:txBody>
        </p:sp>
        <p:sp>
          <p:nvSpPr>
            <p:cNvPr id="16"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pPr>
                <a:defRPr/>
              </a:pPr>
              <a:endParaRPr lang="id-ID"/>
            </a:p>
          </p:txBody>
        </p:sp>
        <p:sp>
          <p:nvSpPr>
            <p:cNvPr id="17"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pPr>
                <a:defRPr/>
              </a:pPr>
              <a:endParaRPr lang="id-ID"/>
            </a:p>
          </p:txBody>
        </p:sp>
        <p:sp>
          <p:nvSpPr>
            <p:cNvPr id="18"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pPr>
                <a:defRPr/>
              </a:pPr>
              <a:endParaRPr lang="id-ID"/>
            </a:p>
          </p:txBody>
        </p:sp>
      </p:grpSp>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fld id="{F0B227CE-C434-421A-A201-B0DFAA99D5B1}" type="datetimeFigureOut">
              <a:rPr lang="zh-CN" altLang="en-US"/>
              <a:t>2020/12/2</a:t>
            </a:fld>
            <a:endParaRPr lang="zh-CN" altLang="en-US"/>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fld id="{789AF741-F64B-4C7B-9A70-F3D0EE07070E}"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3" r:id="rId3"/>
    <p:sldLayoutId id="2147483664" r:id="rId4"/>
    <p:sldLayoutId id="2147483665" r:id="rId5"/>
    <p:sldLayoutId id="2147483666" r:id="rId6"/>
  </p:sldLayoutIdLst>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48.emf"/><Relationship Id="rId4" Type="http://schemas.openxmlformats.org/officeDocument/2006/relationships/image" Target="../media/image4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60.emf"/></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73.GIF"/><Relationship Id="rId5" Type="http://schemas.openxmlformats.org/officeDocument/2006/relationships/image" Target="../media/image72.GIF"/><Relationship Id="rId4" Type="http://schemas.openxmlformats.org/officeDocument/2006/relationships/image" Target="../media/image71.GIF"/></Relationships>
</file>

<file path=ppt/slides/_rels/slide42.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77.GIF"/><Relationship Id="rId5" Type="http://schemas.openxmlformats.org/officeDocument/2006/relationships/image" Target="../media/image76.GIF"/><Relationship Id="rId4" Type="http://schemas.openxmlformats.org/officeDocument/2006/relationships/image" Target="../media/image75.GIF"/></Relationships>
</file>

<file path=ppt/slides/_rels/slide43.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81.GIF"/><Relationship Id="rId5" Type="http://schemas.openxmlformats.org/officeDocument/2006/relationships/image" Target="../media/image80.GIF"/><Relationship Id="rId4" Type="http://schemas.openxmlformats.org/officeDocument/2006/relationships/image" Target="../media/image79.GIF"/></Relationships>
</file>

<file path=ppt/slides/_rels/slide44.xml.rels><?xml version="1.0" encoding="UTF-8" standalone="yes"?>
<Relationships xmlns="http://schemas.openxmlformats.org/package/2006/relationships"><Relationship Id="rId8" Type="http://schemas.openxmlformats.org/officeDocument/2006/relationships/image" Target="../media/image87.GIF"/><Relationship Id="rId3" Type="http://schemas.openxmlformats.org/officeDocument/2006/relationships/image" Target="../media/image82.GIF"/><Relationship Id="rId7" Type="http://schemas.openxmlformats.org/officeDocument/2006/relationships/image" Target="../media/image86.GIF"/><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GIF"/></Relationships>
</file>

<file path=ppt/slides/_rels/slide45.xml.rels><?xml version="1.0" encoding="UTF-8" standalone="yes"?>
<Relationships xmlns="http://schemas.openxmlformats.org/package/2006/relationships"><Relationship Id="rId8" Type="http://schemas.openxmlformats.org/officeDocument/2006/relationships/image" Target="../media/image82.GIF"/><Relationship Id="rId3" Type="http://schemas.openxmlformats.org/officeDocument/2006/relationships/image" Target="../media/image88.GIF"/><Relationship Id="rId7" Type="http://schemas.openxmlformats.org/officeDocument/2006/relationships/image" Target="../media/image92.GIF"/><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91.GIF"/><Relationship Id="rId5" Type="http://schemas.openxmlformats.org/officeDocument/2006/relationships/image" Target="../media/image90.GIF"/><Relationship Id="rId4" Type="http://schemas.openxmlformats.org/officeDocument/2006/relationships/image" Target="../media/image89.GIF"/></Relationships>
</file>

<file path=ppt/slides/_rels/slide46.xml.rels><?xml version="1.0" encoding="UTF-8" standalone="yes"?>
<Relationships xmlns="http://schemas.openxmlformats.org/package/2006/relationships"><Relationship Id="rId3" Type="http://schemas.openxmlformats.org/officeDocument/2006/relationships/image" Target="../media/image93.jpg"/><Relationship Id="rId7" Type="http://schemas.openxmlformats.org/officeDocument/2006/relationships/image" Target="../media/image97.jp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96.jpg"/><Relationship Id="rId5" Type="http://schemas.openxmlformats.org/officeDocument/2006/relationships/image" Target="../media/image95.jpg"/><Relationship Id="rId4" Type="http://schemas.openxmlformats.org/officeDocument/2006/relationships/image" Target="../media/image94.gif"/></Relationships>
</file>

<file path=ppt/slides/_rels/slide4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309" y="2598003"/>
            <a:ext cx="6511150" cy="830997"/>
          </a:xfrm>
          <a:prstGeom prst="rect">
            <a:avLst/>
          </a:prstGeom>
          <a:noFill/>
        </p:spPr>
        <p:txBody>
          <a:bodyPr wrap="square" rtlCol="0">
            <a:spAutoFit/>
          </a:bodyPr>
          <a:lstStyle/>
          <a:p>
            <a:pPr algn="ctr"/>
            <a:r>
              <a:rPr kumimoji="1" lang="zh-CN" altLang="en-US" sz="48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第一章   概述</a:t>
            </a:r>
            <a:endParaRPr lang="zh-CN" altLang="en-US" b="1" dirty="0"/>
          </a:p>
        </p:txBody>
      </p:sp>
      <p:sp>
        <p:nvSpPr>
          <p:cNvPr id="3" name="文本框 2">
            <a:extLst>
              <a:ext uri="{FF2B5EF4-FFF2-40B4-BE49-F238E27FC236}">
                <a16:creationId xmlns:a16="http://schemas.microsoft.com/office/drawing/2014/main" id="{5112F2E0-E4C1-4E2C-8985-BBCD88374633}"/>
              </a:ext>
            </a:extLst>
          </p:cNvPr>
          <p:cNvSpPr txBox="1"/>
          <p:nvPr/>
        </p:nvSpPr>
        <p:spPr>
          <a:xfrm>
            <a:off x="2492090" y="181016"/>
            <a:ext cx="6511150" cy="830997"/>
          </a:xfrm>
          <a:prstGeom prst="rect">
            <a:avLst/>
          </a:prstGeom>
          <a:noFill/>
        </p:spPr>
        <p:txBody>
          <a:bodyPr wrap="square" rtlCol="0">
            <a:spAutoFit/>
          </a:bodyPr>
          <a:lstStyle/>
          <a:p>
            <a:pPr algn="ctr"/>
            <a:r>
              <a:rPr kumimoji="1" lang="en-US" altLang="zh-CN" sz="4800"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《Python</a:t>
            </a:r>
            <a:r>
              <a:rPr kumimoji="1" lang="zh-CN" altLang="en-US" sz="4800"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人工智能</a:t>
            </a:r>
            <a:r>
              <a:rPr kumimoji="1" lang="en-US" altLang="zh-CN" sz="4800"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rgbClr val="FF0000"/>
              </a:solidFill>
            </a:endParaRPr>
          </a:p>
        </p:txBody>
      </p:sp>
    </p:spTree>
  </p:cSld>
  <p:clrMapOvr>
    <a:masterClrMapping/>
  </p:clrMapOvr>
  <p:transition spd="slow" advTm="768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6F5E93-AE3D-46FE-BA79-CEB913C9F775}"/>
              </a:ext>
            </a:extLst>
          </p:cNvPr>
          <p:cNvPicPr>
            <a:picLocks noChangeAspect="1"/>
          </p:cNvPicPr>
          <p:nvPr/>
        </p:nvPicPr>
        <p:blipFill>
          <a:blip r:embed="rId3"/>
          <a:stretch>
            <a:fillRect/>
          </a:stretch>
        </p:blipFill>
        <p:spPr>
          <a:xfrm>
            <a:off x="1101724" y="214862"/>
            <a:ext cx="9988552" cy="6428276"/>
          </a:xfrm>
          <a:prstGeom prst="rect">
            <a:avLst/>
          </a:prstGeom>
        </p:spPr>
      </p:pic>
    </p:spTree>
    <p:extLst>
      <p:ext uri="{BB962C8B-B14F-4D97-AF65-F5344CB8AC3E}">
        <p14:creationId xmlns:p14="http://schemas.microsoft.com/office/powerpoint/2010/main" val="26593950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a:cxnSpLocks/>
          </p:cNvCxnSpPr>
          <p:nvPr/>
        </p:nvCxnSpPr>
        <p:spPr>
          <a:xfrm>
            <a:off x="1032934" y="876300"/>
            <a:ext cx="22775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3794" name="矩形 2"/>
          <p:cNvSpPr>
            <a:spLocks noChangeArrowheads="1"/>
          </p:cNvSpPr>
          <p:nvPr/>
        </p:nvSpPr>
        <p:spPr bwMode="auto">
          <a:xfrm>
            <a:off x="4568978" y="658586"/>
            <a:ext cx="7471228" cy="4113498"/>
          </a:xfrm>
          <a:prstGeom prst="rect">
            <a:avLst/>
          </a:prstGeom>
          <a:noFill/>
          <a:ln w="9525">
            <a:noFill/>
            <a:miter lim="800000"/>
            <a:headEnd/>
            <a:tailEnd/>
          </a:ln>
        </p:spPr>
        <p:txBody>
          <a:bodyPr wrap="square">
            <a:spAutoFit/>
          </a:bodyPr>
          <a:lstStyle/>
          <a:p>
            <a:r>
              <a:rPr lang="zh-CN" altLang="en-US" sz="3733" dirty="0">
                <a:solidFill>
                  <a:srgbClr val="1D4865"/>
                </a:solidFill>
                <a:latin typeface="Wingdings-Regular"/>
                <a:ea typeface="微软雅黑" pitchFamily="34" charset="-122"/>
              </a:rPr>
              <a:t></a:t>
            </a:r>
            <a:r>
              <a:rPr lang="zh-CN" altLang="en-US" sz="3733" dirty="0">
                <a:solidFill>
                  <a:srgbClr val="404040"/>
                </a:solidFill>
                <a:latin typeface="宋体" charset="-122"/>
              </a:rPr>
              <a:t>试图通过让机器模仿人回答某些问题，判断它是否具备智能？</a:t>
            </a:r>
          </a:p>
          <a:p>
            <a:endParaRPr lang="zh-CN" altLang="en-US" sz="3733" dirty="0">
              <a:solidFill>
                <a:srgbClr val="404040"/>
              </a:solidFill>
              <a:latin typeface="宋体" charset="-122"/>
            </a:endParaRPr>
          </a:p>
          <a:p>
            <a:r>
              <a:rPr lang="zh-CN" altLang="en-US" sz="3733" dirty="0">
                <a:solidFill>
                  <a:srgbClr val="1D4865"/>
                </a:solidFill>
                <a:latin typeface="Wingdings-Regular"/>
                <a:ea typeface="微软雅黑" pitchFamily="34" charset="-122"/>
              </a:rPr>
              <a:t></a:t>
            </a:r>
            <a:r>
              <a:rPr lang="zh-CN" altLang="en-US" sz="3733" dirty="0">
                <a:solidFill>
                  <a:srgbClr val="404040"/>
                </a:solidFill>
                <a:latin typeface="宋体" charset="-122"/>
              </a:rPr>
              <a:t>采用“问”与“答”模式，即观察者通过控制打字机向两个试验对象通话，其中一个是人，另一个是机器。</a:t>
            </a:r>
          </a:p>
        </p:txBody>
      </p:sp>
      <p:sp>
        <p:nvSpPr>
          <p:cNvPr id="6" name="矩形 5"/>
          <p:cNvSpPr/>
          <p:nvPr/>
        </p:nvSpPr>
        <p:spPr>
          <a:xfrm>
            <a:off x="893233" y="342900"/>
            <a:ext cx="2585964" cy="502766"/>
          </a:xfrm>
          <a:prstGeom prst="rect">
            <a:avLst/>
          </a:prstGeom>
        </p:spPr>
        <p:txBody>
          <a:bodyPr wrap="none">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人工智能的起源</a:t>
            </a:r>
          </a:p>
        </p:txBody>
      </p:sp>
      <p:sp>
        <p:nvSpPr>
          <p:cNvPr id="33796" name="文本框 8"/>
          <p:cNvSpPr txBox="1">
            <a:spLocks noChangeArrowheads="1"/>
          </p:cNvSpPr>
          <p:nvPr/>
        </p:nvSpPr>
        <p:spPr bwMode="auto">
          <a:xfrm>
            <a:off x="1289645" y="1284061"/>
            <a:ext cx="923330" cy="2584451"/>
          </a:xfrm>
          <a:prstGeom prst="rect">
            <a:avLst/>
          </a:prstGeom>
          <a:noFill/>
          <a:ln w="9525">
            <a:noFill/>
            <a:miter lim="800000"/>
            <a:headEnd/>
            <a:tailEnd/>
          </a:ln>
        </p:spPr>
        <p:txBody>
          <a:bodyPr vert="eaVert" wrap="square">
            <a:spAutoFit/>
          </a:bodyPr>
          <a:lstStyle/>
          <a:p>
            <a:r>
              <a:rPr lang="zh-CN" altLang="en-US" sz="4800" dirty="0">
                <a:solidFill>
                  <a:srgbClr val="FF0000"/>
                </a:solidFill>
                <a:latin typeface="微软雅黑" pitchFamily="34" charset="-122"/>
                <a:ea typeface="微软雅黑" pitchFamily="34" charset="-122"/>
              </a:rPr>
              <a:t>图灵实验</a:t>
            </a:r>
          </a:p>
        </p:txBody>
      </p:sp>
      <p:pic>
        <p:nvPicPr>
          <p:cNvPr id="3" name="图片 2">
            <a:extLst>
              <a:ext uri="{FF2B5EF4-FFF2-40B4-BE49-F238E27FC236}">
                <a16:creationId xmlns:a16="http://schemas.microsoft.com/office/drawing/2014/main" id="{89C8C849-E7C1-4808-9033-B708A2CE7F5E}"/>
              </a:ext>
            </a:extLst>
          </p:cNvPr>
          <p:cNvPicPr>
            <a:picLocks noChangeAspect="1"/>
          </p:cNvPicPr>
          <p:nvPr/>
        </p:nvPicPr>
        <p:blipFill>
          <a:blip r:embed="rId3"/>
          <a:stretch>
            <a:fillRect/>
          </a:stretch>
        </p:blipFill>
        <p:spPr>
          <a:xfrm>
            <a:off x="317501" y="4051300"/>
            <a:ext cx="4298043" cy="24638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570F0E6-4757-4DE6-AB9F-273D8A0DC082}"/>
              </a:ext>
            </a:extLst>
          </p:cNvPr>
          <p:cNvPicPr>
            <a:picLocks noChangeAspect="1"/>
          </p:cNvPicPr>
          <p:nvPr/>
        </p:nvPicPr>
        <p:blipFill>
          <a:blip r:embed="rId3"/>
          <a:stretch>
            <a:fillRect/>
          </a:stretch>
        </p:blipFill>
        <p:spPr>
          <a:xfrm>
            <a:off x="1033502" y="0"/>
            <a:ext cx="3855697" cy="6858000"/>
          </a:xfrm>
          <a:prstGeom prst="rect">
            <a:avLst/>
          </a:prstGeom>
        </p:spPr>
      </p:pic>
      <p:pic>
        <p:nvPicPr>
          <p:cNvPr id="1026" name="Picture 2">
            <a:extLst>
              <a:ext uri="{FF2B5EF4-FFF2-40B4-BE49-F238E27FC236}">
                <a16:creationId xmlns:a16="http://schemas.microsoft.com/office/drawing/2014/main" id="{F9D299DA-CBA7-4B9F-859A-36349816BD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2803" y="0"/>
            <a:ext cx="385656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A66477-56E4-4A91-AD29-853FD2B63637}"/>
              </a:ext>
            </a:extLst>
          </p:cNvPr>
          <p:cNvPicPr>
            <a:picLocks noChangeAspect="1"/>
          </p:cNvPicPr>
          <p:nvPr/>
        </p:nvPicPr>
        <p:blipFill>
          <a:blip r:embed="rId3"/>
          <a:stretch>
            <a:fillRect/>
          </a:stretch>
        </p:blipFill>
        <p:spPr>
          <a:xfrm>
            <a:off x="1055914" y="0"/>
            <a:ext cx="3855697" cy="6858000"/>
          </a:xfrm>
          <a:prstGeom prst="rect">
            <a:avLst/>
          </a:prstGeom>
        </p:spPr>
      </p:pic>
      <p:pic>
        <p:nvPicPr>
          <p:cNvPr id="4" name="图片 3">
            <a:extLst>
              <a:ext uri="{FF2B5EF4-FFF2-40B4-BE49-F238E27FC236}">
                <a16:creationId xmlns:a16="http://schemas.microsoft.com/office/drawing/2014/main" id="{984D6AA0-E8E5-4A16-9662-0D04F1C84E57}"/>
              </a:ext>
            </a:extLst>
          </p:cNvPr>
          <p:cNvPicPr>
            <a:picLocks noChangeAspect="1"/>
          </p:cNvPicPr>
          <p:nvPr/>
        </p:nvPicPr>
        <p:blipFill>
          <a:blip r:embed="rId4"/>
          <a:stretch>
            <a:fillRect/>
          </a:stretch>
        </p:blipFill>
        <p:spPr>
          <a:xfrm>
            <a:off x="7063752" y="0"/>
            <a:ext cx="3855697" cy="6858000"/>
          </a:xfrm>
          <a:prstGeom prst="rect">
            <a:avLst/>
          </a:prstGeom>
        </p:spPr>
      </p:pic>
    </p:spTree>
    <p:extLst>
      <p:ext uri="{BB962C8B-B14F-4D97-AF65-F5344CB8AC3E}">
        <p14:creationId xmlns:p14="http://schemas.microsoft.com/office/powerpoint/2010/main" val="224514836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a:cxnSpLocks/>
          </p:cNvCxnSpPr>
          <p:nvPr/>
        </p:nvCxnSpPr>
        <p:spPr>
          <a:xfrm>
            <a:off x="1032934" y="876300"/>
            <a:ext cx="22775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93233" y="342900"/>
            <a:ext cx="2585964" cy="502766"/>
          </a:xfrm>
          <a:prstGeom prst="rect">
            <a:avLst/>
          </a:prstGeom>
        </p:spPr>
        <p:txBody>
          <a:bodyPr wrap="none">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人工智能的起源</a:t>
            </a:r>
          </a:p>
        </p:txBody>
      </p:sp>
      <p:sp>
        <p:nvSpPr>
          <p:cNvPr id="39939" name="文本框 8"/>
          <p:cNvSpPr txBox="1">
            <a:spLocks noChangeArrowheads="1"/>
          </p:cNvSpPr>
          <p:nvPr/>
        </p:nvSpPr>
        <p:spPr bwMode="auto">
          <a:xfrm>
            <a:off x="1093854" y="1212852"/>
            <a:ext cx="923330" cy="4401205"/>
          </a:xfrm>
          <a:prstGeom prst="rect">
            <a:avLst/>
          </a:prstGeom>
          <a:noFill/>
          <a:ln w="9525">
            <a:noFill/>
            <a:miter lim="800000"/>
            <a:headEnd/>
            <a:tailEnd/>
          </a:ln>
        </p:spPr>
        <p:txBody>
          <a:bodyPr vert="eaVert" wrap="none">
            <a:spAutoFit/>
          </a:bodyPr>
          <a:lstStyle/>
          <a:p>
            <a:r>
              <a:rPr lang="zh-CN" altLang="en-US" sz="4800" dirty="0">
                <a:latin typeface="微软雅黑" pitchFamily="34" charset="-122"/>
                <a:ea typeface="微软雅黑" pitchFamily="34" charset="-122"/>
              </a:rPr>
              <a:t>怎样模仿人类？</a:t>
            </a:r>
          </a:p>
        </p:txBody>
      </p:sp>
      <p:sp>
        <p:nvSpPr>
          <p:cNvPr id="39940" name="矩形 3"/>
          <p:cNvSpPr>
            <a:spLocks noChangeArrowheads="1"/>
          </p:cNvSpPr>
          <p:nvPr/>
        </p:nvSpPr>
        <p:spPr bwMode="auto">
          <a:xfrm>
            <a:off x="2427516" y="1007824"/>
            <a:ext cx="9579427" cy="2390141"/>
          </a:xfrm>
          <a:prstGeom prst="rect">
            <a:avLst/>
          </a:prstGeom>
          <a:noFill/>
          <a:ln w="9525">
            <a:noFill/>
            <a:miter lim="800000"/>
            <a:headEnd/>
            <a:tailEnd/>
          </a:ln>
        </p:spPr>
        <p:txBody>
          <a:bodyPr wrap="square">
            <a:spAutoFit/>
          </a:bodyPr>
          <a:lstStyle/>
          <a:p>
            <a:r>
              <a:rPr lang="zh-CN" altLang="en-US" sz="3733" dirty="0">
                <a:solidFill>
                  <a:srgbClr val="1D4865"/>
                </a:solidFill>
                <a:latin typeface="Wingdings-Regular"/>
                <a:ea typeface="微软雅黑" pitchFamily="34" charset="-122"/>
              </a:rPr>
              <a:t></a:t>
            </a:r>
            <a:r>
              <a:rPr lang="zh-CN" altLang="en-US" sz="3733" dirty="0">
                <a:solidFill>
                  <a:srgbClr val="404040"/>
                </a:solidFill>
                <a:latin typeface="宋体" charset="-122"/>
              </a:rPr>
              <a:t>机器具有智能是能感知、能学习、能思维、能记忆、能决策、能行动</a:t>
            </a:r>
            <a:r>
              <a:rPr lang="en-US" altLang="zh-CN" sz="3733" b="1" dirty="0">
                <a:solidFill>
                  <a:srgbClr val="404040"/>
                </a:solidFill>
              </a:rPr>
              <a:t>……</a:t>
            </a:r>
          </a:p>
          <a:p>
            <a:r>
              <a:rPr lang="zh-CN" altLang="en-US" sz="3733" dirty="0">
                <a:solidFill>
                  <a:srgbClr val="1D4865"/>
                </a:solidFill>
                <a:latin typeface="Wingdings-Regular"/>
                <a:ea typeface="微软雅黑" pitchFamily="34" charset="-122"/>
              </a:rPr>
              <a:t></a:t>
            </a:r>
            <a:r>
              <a:rPr lang="zh-CN" altLang="en-US" sz="3733" dirty="0">
                <a:solidFill>
                  <a:srgbClr val="404040"/>
                </a:solidFill>
                <a:latin typeface="宋体" charset="-122"/>
              </a:rPr>
              <a:t>智能学是研究生物智能、人类智能以及人工智能的科学</a:t>
            </a:r>
            <a:endParaRPr lang="zh-CN" altLang="en-US" sz="3733" dirty="0">
              <a:latin typeface="微软雅黑" pitchFamily="34" charset="-122"/>
              <a:ea typeface="微软雅黑" pitchFamily="34" charset="-122"/>
            </a:endParaRPr>
          </a:p>
        </p:txBody>
      </p:sp>
      <p:pic>
        <p:nvPicPr>
          <p:cNvPr id="39941" name="图片 4"/>
          <p:cNvPicPr>
            <a:picLocks noChangeAspect="1"/>
          </p:cNvPicPr>
          <p:nvPr/>
        </p:nvPicPr>
        <p:blipFill>
          <a:blip r:embed="rId3" cstate="print"/>
          <a:srcRect/>
          <a:stretch>
            <a:fillRect/>
          </a:stretch>
        </p:blipFill>
        <p:spPr bwMode="auto">
          <a:xfrm>
            <a:off x="2640692" y="3685116"/>
            <a:ext cx="3748616" cy="2296584"/>
          </a:xfrm>
          <a:prstGeom prst="rect">
            <a:avLst/>
          </a:prstGeom>
          <a:noFill/>
          <a:ln w="9525">
            <a:noFill/>
            <a:miter lim="800000"/>
            <a:headEnd/>
            <a:tailEnd/>
          </a:ln>
        </p:spPr>
      </p:pic>
      <p:pic>
        <p:nvPicPr>
          <p:cNvPr id="39942" name="图片 6"/>
          <p:cNvPicPr>
            <a:picLocks noChangeAspect="1"/>
          </p:cNvPicPr>
          <p:nvPr/>
        </p:nvPicPr>
        <p:blipFill>
          <a:blip r:embed="rId4" cstate="print"/>
          <a:srcRect/>
          <a:stretch>
            <a:fillRect/>
          </a:stretch>
        </p:blipFill>
        <p:spPr bwMode="auto">
          <a:xfrm>
            <a:off x="7112302" y="3560523"/>
            <a:ext cx="3776133" cy="2296584"/>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a:cxnSpLocks/>
          </p:cNvCxnSpPr>
          <p:nvPr/>
        </p:nvCxnSpPr>
        <p:spPr>
          <a:xfrm>
            <a:off x="1032934" y="876300"/>
            <a:ext cx="22775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93233" y="342900"/>
            <a:ext cx="2585964" cy="502766"/>
          </a:xfrm>
          <a:prstGeom prst="rect">
            <a:avLst/>
          </a:prstGeom>
        </p:spPr>
        <p:txBody>
          <a:bodyPr wrap="none">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人工智能的起源</a:t>
            </a:r>
          </a:p>
        </p:txBody>
      </p:sp>
      <p:pic>
        <p:nvPicPr>
          <p:cNvPr id="2" name="图片 1"/>
          <p:cNvPicPr>
            <a:picLocks noChangeAspect="1"/>
          </p:cNvPicPr>
          <p:nvPr/>
        </p:nvPicPr>
        <p:blipFill>
          <a:blip r:embed="rId3" cstate="print"/>
          <a:stretch>
            <a:fillRect/>
          </a:stretch>
        </p:blipFill>
        <p:spPr>
          <a:xfrm>
            <a:off x="893254" y="2471075"/>
            <a:ext cx="7567719" cy="3068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988" name="文本框 7"/>
          <p:cNvSpPr txBox="1">
            <a:spLocks noChangeArrowheads="1"/>
          </p:cNvSpPr>
          <p:nvPr/>
        </p:nvSpPr>
        <p:spPr bwMode="auto">
          <a:xfrm>
            <a:off x="770467" y="1208617"/>
            <a:ext cx="5872120" cy="1107996"/>
          </a:xfrm>
          <a:prstGeom prst="rect">
            <a:avLst/>
          </a:prstGeom>
          <a:noFill/>
          <a:ln w="9525">
            <a:noFill/>
            <a:miter lim="800000"/>
            <a:headEnd/>
            <a:tailEnd/>
          </a:ln>
        </p:spPr>
        <p:txBody>
          <a:bodyPr wrap="none">
            <a:spAutoFit/>
          </a:bodyPr>
          <a:lstStyle/>
          <a:p>
            <a:r>
              <a:rPr lang="zh-CN" altLang="en-US" sz="4800">
                <a:latin typeface="微软雅黑" pitchFamily="34" charset="-122"/>
                <a:ea typeface="微软雅黑" pitchFamily="34" charset="-122"/>
              </a:rPr>
              <a:t>冯</a:t>
            </a:r>
            <a:r>
              <a:rPr lang="en-US" altLang="zh-CN" sz="4800">
                <a:latin typeface="微软雅黑" pitchFamily="34" charset="-122"/>
                <a:ea typeface="微软雅黑" pitchFamily="34" charset="-122"/>
              </a:rPr>
              <a:t>·</a:t>
            </a:r>
            <a:r>
              <a:rPr lang="zh-CN" altLang="en-US" sz="4800">
                <a:latin typeface="微软雅黑" pitchFamily="34" charset="-122"/>
                <a:ea typeface="微软雅黑" pitchFamily="34" charset="-122"/>
              </a:rPr>
              <a:t>诺依曼计算机模型</a:t>
            </a:r>
          </a:p>
          <a:p>
            <a:endParaRPr lang="zh-CN" altLang="en-US">
              <a:latin typeface="微软雅黑" pitchFamily="34" charset="-122"/>
              <a:ea typeface="微软雅黑" pitchFamily="34" charset="-122"/>
            </a:endParaRPr>
          </a:p>
        </p:txBody>
      </p:sp>
      <p:pic>
        <p:nvPicPr>
          <p:cNvPr id="10" name="图片 9"/>
          <p:cNvPicPr>
            <a:picLocks noChangeAspect="1"/>
          </p:cNvPicPr>
          <p:nvPr/>
        </p:nvPicPr>
        <p:blipFill>
          <a:blip r:embed="rId4" cstate="print"/>
          <a:stretch>
            <a:fillRect/>
          </a:stretch>
        </p:blipFill>
        <p:spPr>
          <a:xfrm>
            <a:off x="8754534" y="2471076"/>
            <a:ext cx="2633133" cy="3138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4" y="361146"/>
            <a:ext cx="3014133" cy="461665"/>
          </a:xfrm>
          <a:prstGeom prst="rect">
            <a:avLst/>
          </a:prstGeom>
          <a:noFill/>
        </p:spPr>
        <p:txBody>
          <a:bodyPr lIns="91440" tIns="45720" rIns="91440" bIns="45720">
            <a:spAutoFit/>
          </a:bodyPr>
          <a:lstStyle/>
          <a:p>
            <a:pPr fontAlgn="auto">
              <a:spcBef>
                <a:spcPts val="0"/>
              </a:spcBef>
              <a:spcAft>
                <a:spcPts val="0"/>
              </a:spcAft>
              <a:defRPr/>
            </a:pPr>
            <a:r>
              <a:rPr lang="zh-CN" altLang="en-US" sz="2400" b="1" dirty="0">
                <a:solidFill>
                  <a:srgbClr val="1B4367"/>
                </a:solidFill>
                <a:latin typeface="+mn-lt"/>
                <a:ea typeface="+mn-ea"/>
                <a:cs typeface="+mn-ea"/>
                <a:sym typeface="+mn-lt"/>
              </a:rPr>
              <a:t>人工智能的起源</a:t>
            </a:r>
          </a:p>
        </p:txBody>
      </p:sp>
      <p:sp>
        <p:nvSpPr>
          <p:cNvPr id="53" name="TextBox 30"/>
          <p:cNvSpPr txBox="1">
            <a:spLocks noChangeArrowheads="1"/>
          </p:cNvSpPr>
          <p:nvPr/>
        </p:nvSpPr>
        <p:spPr bwMode="auto">
          <a:xfrm>
            <a:off x="791635" y="997967"/>
            <a:ext cx="11324165" cy="1569660"/>
          </a:xfrm>
          <a:prstGeom prst="rect">
            <a:avLst/>
          </a:prstGeom>
          <a:noFill/>
          <a:ln>
            <a:noFill/>
          </a:ln>
        </p:spPr>
        <p:txBody>
          <a:bodyPr wrap="square" lIns="91440" tIns="45720" rIns="91440" bIns="45720">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微软雅黑" pitchFamily="34" charset="-122"/>
              </a:defRPr>
            </a:lvl9pPr>
          </a:lstStyle>
          <a:p>
            <a:pPr algn="ctr" fontAlgn="auto">
              <a:spcBef>
                <a:spcPts val="0"/>
              </a:spcBef>
              <a:spcAft>
                <a:spcPts val="0"/>
              </a:spcAft>
              <a:defRPr/>
            </a:pPr>
            <a:r>
              <a:rPr lang="zh-CN" altLang="en-US" sz="4800" dirty="0">
                <a:solidFill>
                  <a:schemeClr val="tx1">
                    <a:lumMod val="75000"/>
                    <a:lumOff val="25000"/>
                  </a:schemeClr>
                </a:solidFill>
              </a:rPr>
              <a:t>人工智能是交叉学科，完整图灵实验所需的学科知识非常多！</a:t>
            </a:r>
          </a:p>
        </p:txBody>
      </p:sp>
      <p:sp>
        <p:nvSpPr>
          <p:cNvPr id="57" name="环形箭头 15"/>
          <p:cNvSpPr>
            <a:spLocks/>
          </p:cNvSpPr>
          <p:nvPr/>
        </p:nvSpPr>
        <p:spPr bwMode="auto">
          <a:xfrm>
            <a:off x="4157133" y="2823032"/>
            <a:ext cx="3829051" cy="3826933"/>
          </a:xfrm>
          <a:custGeom>
            <a:avLst/>
            <a:gdLst>
              <a:gd name="T0" fmla="*/ 2585504 w 3827462"/>
              <a:gd name="T1" fmla="*/ 756092 h 3827463"/>
              <a:gd name="T2" fmla="*/ 2766389 w 3827462"/>
              <a:gd name="T3" fmla="*/ 1323538 h 3827463"/>
              <a:gd name="T4" fmla="*/ 2865572 w 3827462"/>
              <a:gd name="T5" fmla="*/ 1324379 h 3827463"/>
              <a:gd name="T6" fmla="*/ 2696393 w 3827462"/>
              <a:gd name="T7" fmla="*/ 1445986 h 3827463"/>
              <a:gd name="T8" fmla="*/ 2517266 w 3827462"/>
              <a:gd name="T9" fmla="*/ 1321427 h 3827463"/>
              <a:gd name="T10" fmla="*/ 2616406 w 3827462"/>
              <a:gd name="T11" fmla="*/ 1322268 h 3827463"/>
              <a:gd name="T12" fmla="*/ 2456969 w 3827462"/>
              <a:gd name="T13" fmla="*/ 831993 h 3827463"/>
              <a:gd name="T14" fmla="*/ 2585504 w 3827462"/>
              <a:gd name="T15" fmla="*/ 756092 h 3827463"/>
              <a:gd name="T16" fmla="*/ 0 60000 65536"/>
              <a:gd name="T17" fmla="*/ 0 60000 65536"/>
              <a:gd name="T18" fmla="*/ 0 60000 65536"/>
              <a:gd name="T19" fmla="*/ 0 60000 65536"/>
              <a:gd name="T20" fmla="*/ 0 60000 65536"/>
              <a:gd name="T21" fmla="*/ 0 60000 65536"/>
              <a:gd name="T22" fmla="*/ 0 60000 65536"/>
              <a:gd name="T23" fmla="*/ 0 60000 65536"/>
              <a:gd name="T24" fmla="*/ 0 w 3827462"/>
              <a:gd name="T25" fmla="*/ 0 h 3827463"/>
              <a:gd name="T26" fmla="*/ 3827462 w 3827462"/>
              <a:gd name="T27" fmla="*/ 3827463 h 3827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27462" h="3827463">
                <a:moveTo>
                  <a:pt x="3447338" y="1008122"/>
                </a:moveTo>
                <a:cubicBezTo>
                  <a:pt x="3583647" y="1238955"/>
                  <a:pt x="3666090" y="1497582"/>
                  <a:pt x="3688519" y="1764717"/>
                </a:cubicBezTo>
                <a:lnTo>
                  <a:pt x="3820762" y="1765838"/>
                </a:lnTo>
                <a:lnTo>
                  <a:pt x="3595190" y="1927981"/>
                </a:lnTo>
                <a:lnTo>
                  <a:pt x="3356355" y="1761902"/>
                </a:lnTo>
                <a:lnTo>
                  <a:pt x="3488541" y="1763023"/>
                </a:lnTo>
                <a:cubicBezTo>
                  <a:pt x="3466449" y="1532176"/>
                  <a:pt x="3393875" y="1309009"/>
                  <a:pt x="3275959" y="1109323"/>
                </a:cubicBezTo>
                <a:lnTo>
                  <a:pt x="3447338" y="1008122"/>
                </a:lnTo>
                <a:close/>
              </a:path>
            </a:pathLst>
          </a:custGeom>
          <a:solidFill>
            <a:srgbClr val="1B4367"/>
          </a:solidFill>
          <a:ln w="9525">
            <a:noFill/>
            <a:round/>
            <a:headEnd/>
            <a:tailEnd/>
          </a:ln>
        </p:spPr>
        <p:txBody>
          <a:bodyPr lIns="91440" tIns="45720" rIns="91440" bIns="45720"/>
          <a:lstStyle/>
          <a:p>
            <a:endParaRPr lang="zh-CN" altLang="en-US"/>
          </a:p>
        </p:txBody>
      </p:sp>
      <p:sp>
        <p:nvSpPr>
          <p:cNvPr id="58" name="环形箭头 17"/>
          <p:cNvSpPr>
            <a:spLocks/>
          </p:cNvSpPr>
          <p:nvPr/>
        </p:nvSpPr>
        <p:spPr bwMode="auto">
          <a:xfrm>
            <a:off x="4157133" y="2823032"/>
            <a:ext cx="3829051" cy="3826933"/>
          </a:xfrm>
          <a:custGeom>
            <a:avLst/>
            <a:gdLst>
              <a:gd name="T0" fmla="*/ 2494220 w 3827462"/>
              <a:gd name="T1" fmla="*/ 2249534 h 3827463"/>
              <a:gd name="T2" fmla="*/ 1952398 w 3827462"/>
              <a:gd name="T3" fmla="*/ 2666926 h 3827463"/>
              <a:gd name="T4" fmla="*/ 1982207 w 3827462"/>
              <a:gd name="T5" fmla="*/ 2761526 h 3827463"/>
              <a:gd name="T6" fmla="*/ 1814326 w 3827462"/>
              <a:gd name="T7" fmla="*/ 2638133 h 3827463"/>
              <a:gd name="T8" fmla="*/ 1877524 w 3827462"/>
              <a:gd name="T9" fmla="*/ 2429311 h 3827463"/>
              <a:gd name="T10" fmla="*/ 1907320 w 3827462"/>
              <a:gd name="T11" fmla="*/ 2523871 h 3827463"/>
              <a:gd name="T12" fmla="*/ 2375888 w 3827462"/>
              <a:gd name="T13" fmla="*/ 2158544 h 3827463"/>
              <a:gd name="T14" fmla="*/ 2494220 w 3827462"/>
              <a:gd name="T15" fmla="*/ 2249534 h 3827463"/>
              <a:gd name="T16" fmla="*/ 0 60000 65536"/>
              <a:gd name="T17" fmla="*/ 0 60000 65536"/>
              <a:gd name="T18" fmla="*/ 0 60000 65536"/>
              <a:gd name="T19" fmla="*/ 0 60000 65536"/>
              <a:gd name="T20" fmla="*/ 0 60000 65536"/>
              <a:gd name="T21" fmla="*/ 0 60000 65536"/>
              <a:gd name="T22" fmla="*/ 0 60000 65536"/>
              <a:gd name="T23" fmla="*/ 0 60000 65536"/>
              <a:gd name="T24" fmla="*/ 0 w 3827462"/>
              <a:gd name="T25" fmla="*/ 0 h 3827463"/>
              <a:gd name="T26" fmla="*/ 3827462 w 3827462"/>
              <a:gd name="T27" fmla="*/ 3827463 h 3827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27462" h="3827463">
                <a:moveTo>
                  <a:pt x="3325627" y="2999378"/>
                </a:moveTo>
                <a:cubicBezTo>
                  <a:pt x="3137195" y="3244437"/>
                  <a:pt x="2888223" y="3436231"/>
                  <a:pt x="2603197" y="3555900"/>
                </a:cubicBezTo>
                <a:lnTo>
                  <a:pt x="2642943" y="3682034"/>
                </a:lnTo>
                <a:lnTo>
                  <a:pt x="2419100" y="3517511"/>
                </a:lnTo>
                <a:lnTo>
                  <a:pt x="2503364" y="3239081"/>
                </a:lnTo>
                <a:lnTo>
                  <a:pt x="2543093" y="3365160"/>
                </a:lnTo>
                <a:cubicBezTo>
                  <a:pt x="2789286" y="3258407"/>
                  <a:pt x="3004279" y="3090784"/>
                  <a:pt x="3167850" y="2878059"/>
                </a:cubicBezTo>
                <a:lnTo>
                  <a:pt x="3325627" y="2999378"/>
                </a:lnTo>
                <a:close/>
              </a:path>
            </a:pathLst>
          </a:custGeom>
          <a:solidFill>
            <a:srgbClr val="1B4367"/>
          </a:solidFill>
          <a:ln w="9525">
            <a:noFill/>
            <a:round/>
            <a:headEnd/>
            <a:tailEnd/>
          </a:ln>
        </p:spPr>
        <p:txBody>
          <a:bodyPr lIns="91440" tIns="45720" rIns="91440" bIns="45720"/>
          <a:lstStyle/>
          <a:p>
            <a:endParaRPr lang="zh-CN" altLang="en-US"/>
          </a:p>
        </p:txBody>
      </p:sp>
      <p:sp>
        <p:nvSpPr>
          <p:cNvPr id="59" name="环形箭头 19"/>
          <p:cNvSpPr>
            <a:spLocks/>
          </p:cNvSpPr>
          <p:nvPr/>
        </p:nvSpPr>
        <p:spPr bwMode="auto">
          <a:xfrm>
            <a:off x="4157133" y="2823032"/>
            <a:ext cx="3829051" cy="3826933"/>
          </a:xfrm>
          <a:custGeom>
            <a:avLst/>
            <a:gdLst>
              <a:gd name="T0" fmla="*/ 1033841 w 3827462"/>
              <a:gd name="T1" fmla="*/ 2709319 h 3827463"/>
              <a:gd name="T2" fmla="*/ 455876 w 3827462"/>
              <a:gd name="T3" fmla="*/ 2343608 h 3827463"/>
              <a:gd name="T4" fmla="*/ 377247 w 3827462"/>
              <a:gd name="T5" fmla="*/ 2404069 h 3827463"/>
              <a:gd name="T6" fmla="*/ 435542 w 3827462"/>
              <a:gd name="T7" fmla="*/ 2204039 h 3827463"/>
              <a:gd name="T8" fmla="*/ 653373 w 3827462"/>
              <a:gd name="T9" fmla="*/ 2191747 h 3827463"/>
              <a:gd name="T10" fmla="*/ 574778 w 3827462"/>
              <a:gd name="T11" fmla="*/ 2252180 h 3827463"/>
              <a:gd name="T12" fmla="*/ 1078704 w 3827462"/>
              <a:gd name="T13" fmla="*/ 2566948 h 3827463"/>
              <a:gd name="T14" fmla="*/ 1033841 w 3827462"/>
              <a:gd name="T15" fmla="*/ 2709319 h 3827463"/>
              <a:gd name="T16" fmla="*/ 0 60000 65536"/>
              <a:gd name="T17" fmla="*/ 0 60000 65536"/>
              <a:gd name="T18" fmla="*/ 0 60000 65536"/>
              <a:gd name="T19" fmla="*/ 0 60000 65536"/>
              <a:gd name="T20" fmla="*/ 0 60000 65536"/>
              <a:gd name="T21" fmla="*/ 0 60000 65536"/>
              <a:gd name="T22" fmla="*/ 0 60000 65536"/>
              <a:gd name="T23" fmla="*/ 0 60000 65536"/>
              <a:gd name="T24" fmla="*/ 0 w 3827462"/>
              <a:gd name="T25" fmla="*/ 0 h 3827463"/>
              <a:gd name="T26" fmla="*/ 3827462 w 3827462"/>
              <a:gd name="T27" fmla="*/ 3827463 h 3827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27462" h="3827463">
                <a:moveTo>
                  <a:pt x="1378454" y="3612425"/>
                </a:moveTo>
                <a:cubicBezTo>
                  <a:pt x="1083617" y="3519519"/>
                  <a:pt x="818037" y="3351472"/>
                  <a:pt x="607834" y="3124811"/>
                </a:cubicBezTo>
                <a:lnTo>
                  <a:pt x="502996" y="3205424"/>
                </a:lnTo>
                <a:lnTo>
                  <a:pt x="580723" y="2938718"/>
                </a:lnTo>
                <a:lnTo>
                  <a:pt x="871164" y="2922329"/>
                </a:lnTo>
                <a:lnTo>
                  <a:pt x="766371" y="3002907"/>
                </a:lnTo>
                <a:cubicBezTo>
                  <a:pt x="951119" y="3197524"/>
                  <a:pt x="1182335" y="3341949"/>
                  <a:pt x="1438271" y="3422597"/>
                </a:cubicBezTo>
                <a:lnTo>
                  <a:pt x="1378454" y="3612425"/>
                </a:lnTo>
                <a:close/>
              </a:path>
            </a:pathLst>
          </a:custGeom>
          <a:solidFill>
            <a:srgbClr val="1B4367"/>
          </a:solidFill>
          <a:ln w="9525">
            <a:noFill/>
            <a:round/>
            <a:headEnd/>
            <a:tailEnd/>
          </a:ln>
        </p:spPr>
        <p:txBody>
          <a:bodyPr lIns="91440" tIns="45720" rIns="91440" bIns="45720"/>
          <a:lstStyle/>
          <a:p>
            <a:endParaRPr lang="zh-CN" altLang="en-US"/>
          </a:p>
        </p:txBody>
      </p:sp>
      <p:sp>
        <p:nvSpPr>
          <p:cNvPr id="60" name="环形箭头 21"/>
          <p:cNvSpPr>
            <a:spLocks/>
          </p:cNvSpPr>
          <p:nvPr/>
        </p:nvSpPr>
        <p:spPr bwMode="auto">
          <a:xfrm>
            <a:off x="4157133" y="2823032"/>
            <a:ext cx="3829051" cy="3826933"/>
          </a:xfrm>
          <a:custGeom>
            <a:avLst/>
            <a:gdLst>
              <a:gd name="T0" fmla="*/ 99572 w 3827462"/>
              <a:gd name="T1" fmla="*/ 1446619 h 3827463"/>
              <a:gd name="T2" fmla="*/ 227422 w 3827462"/>
              <a:gd name="T3" fmla="*/ 864924 h 3827463"/>
              <a:gd name="T4" fmla="*/ 142015 w 3827462"/>
              <a:gd name="T5" fmla="*/ 814490 h 3827463"/>
              <a:gd name="T6" fmla="*/ 349360 w 3827462"/>
              <a:gd name="T7" fmla="*/ 794042 h 3827463"/>
              <a:gd name="T8" fmla="*/ 441944 w 3827462"/>
              <a:gd name="T9" fmla="*/ 991601 h 3827463"/>
              <a:gd name="T10" fmla="*/ 356574 w 3827462"/>
              <a:gd name="T11" fmla="*/ 941189 h 3827463"/>
              <a:gd name="T12" fmla="*/ 248837 w 3827462"/>
              <a:gd name="T13" fmla="*/ 1445354 h 3827463"/>
              <a:gd name="T14" fmla="*/ 99572 w 3827462"/>
              <a:gd name="T15" fmla="*/ 1446619 h 3827463"/>
              <a:gd name="T16" fmla="*/ 0 60000 65536"/>
              <a:gd name="T17" fmla="*/ 0 60000 65536"/>
              <a:gd name="T18" fmla="*/ 0 60000 65536"/>
              <a:gd name="T19" fmla="*/ 0 60000 65536"/>
              <a:gd name="T20" fmla="*/ 0 60000 65536"/>
              <a:gd name="T21" fmla="*/ 0 60000 65536"/>
              <a:gd name="T22" fmla="*/ 0 60000 65536"/>
              <a:gd name="T23" fmla="*/ 0 60000 65536"/>
              <a:gd name="T24" fmla="*/ 0 w 3827462"/>
              <a:gd name="T25" fmla="*/ 0 h 3827463"/>
              <a:gd name="T26" fmla="*/ 3827462 w 3827462"/>
              <a:gd name="T27" fmla="*/ 3827463 h 3827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27462" h="3827463">
                <a:moveTo>
                  <a:pt x="132762" y="1928825"/>
                </a:moveTo>
                <a:cubicBezTo>
                  <a:pt x="130490" y="1660759"/>
                  <a:pt x="188761" y="1395639"/>
                  <a:pt x="303229" y="1153231"/>
                </a:cubicBezTo>
                <a:lnTo>
                  <a:pt x="189353" y="1085986"/>
                </a:lnTo>
                <a:lnTo>
                  <a:pt x="465813" y="1058722"/>
                </a:lnTo>
                <a:lnTo>
                  <a:pt x="589258" y="1322134"/>
                </a:lnTo>
                <a:lnTo>
                  <a:pt x="475432" y="1254918"/>
                </a:lnTo>
                <a:cubicBezTo>
                  <a:pt x="378858" y="1465754"/>
                  <a:pt x="329818" y="1695244"/>
                  <a:pt x="331783" y="1927138"/>
                </a:cubicBezTo>
                <a:lnTo>
                  <a:pt x="132762" y="1928825"/>
                </a:lnTo>
                <a:close/>
              </a:path>
            </a:pathLst>
          </a:custGeom>
          <a:solidFill>
            <a:srgbClr val="1B4367"/>
          </a:solidFill>
          <a:ln w="9525">
            <a:noFill/>
            <a:round/>
            <a:headEnd/>
            <a:tailEnd/>
          </a:ln>
        </p:spPr>
        <p:txBody>
          <a:bodyPr lIns="91440" tIns="45720" rIns="91440" bIns="45720"/>
          <a:lstStyle/>
          <a:p>
            <a:endParaRPr lang="zh-CN" altLang="en-US"/>
          </a:p>
        </p:txBody>
      </p:sp>
      <p:sp>
        <p:nvSpPr>
          <p:cNvPr id="61" name="环形箭头 23"/>
          <p:cNvSpPr>
            <a:spLocks/>
          </p:cNvSpPr>
          <p:nvPr/>
        </p:nvSpPr>
        <p:spPr bwMode="auto">
          <a:xfrm>
            <a:off x="4157133" y="2823032"/>
            <a:ext cx="3829051" cy="3826933"/>
          </a:xfrm>
          <a:custGeom>
            <a:avLst/>
            <a:gdLst>
              <a:gd name="T0" fmla="*/ 1051608 w 3827462"/>
              <a:gd name="T1" fmla="*/ 155816 h 3827463"/>
              <a:gd name="T2" fmla="*/ 1699507 w 3827462"/>
              <a:gd name="T3" fmla="*/ 125914 h 3827463"/>
              <a:gd name="T4" fmla="*/ 1727998 w 3827462"/>
              <a:gd name="T5" fmla="*/ 30908 h 3827463"/>
              <a:gd name="T6" fmla="*/ 1797551 w 3827462"/>
              <a:gd name="T7" fmla="*/ 227306 h 3827463"/>
              <a:gd name="T8" fmla="*/ 1627946 w 3827462"/>
              <a:gd name="T9" fmla="*/ 364547 h 3827463"/>
              <a:gd name="T10" fmla="*/ 1656424 w 3827462"/>
              <a:gd name="T11" fmla="*/ 269582 h 3827463"/>
              <a:gd name="T12" fmla="*/ 1094484 w 3827462"/>
              <a:gd name="T13" fmla="*/ 298797 h 3827463"/>
              <a:gd name="T14" fmla="*/ 1051608 w 3827462"/>
              <a:gd name="T15" fmla="*/ 155816 h 3827463"/>
              <a:gd name="T16" fmla="*/ 0 60000 65536"/>
              <a:gd name="T17" fmla="*/ 0 60000 65536"/>
              <a:gd name="T18" fmla="*/ 0 60000 65536"/>
              <a:gd name="T19" fmla="*/ 0 60000 65536"/>
              <a:gd name="T20" fmla="*/ 0 60000 65536"/>
              <a:gd name="T21" fmla="*/ 0 60000 65536"/>
              <a:gd name="T22" fmla="*/ 0 60000 65536"/>
              <a:gd name="T23" fmla="*/ 0 60000 65536"/>
              <a:gd name="T24" fmla="*/ 0 w 3827462"/>
              <a:gd name="T25" fmla="*/ 0 h 3827463"/>
              <a:gd name="T26" fmla="*/ 3827462 w 3827462"/>
              <a:gd name="T27" fmla="*/ 3827463 h 3827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27462" h="3827463">
                <a:moveTo>
                  <a:pt x="1402143" y="207755"/>
                </a:moveTo>
                <a:cubicBezTo>
                  <a:pt x="1682450" y="123697"/>
                  <a:pt x="1979151" y="110003"/>
                  <a:pt x="2266009" y="167885"/>
                </a:cubicBezTo>
                <a:lnTo>
                  <a:pt x="2303996" y="41210"/>
                </a:lnTo>
                <a:lnTo>
                  <a:pt x="2396735" y="303075"/>
                </a:lnTo>
                <a:lnTo>
                  <a:pt x="2170594" y="486063"/>
                </a:lnTo>
                <a:lnTo>
                  <a:pt x="2208565" y="359443"/>
                </a:lnTo>
                <a:cubicBezTo>
                  <a:pt x="1959304" y="312161"/>
                  <a:pt x="1702327" y="325520"/>
                  <a:pt x="1459312" y="398396"/>
                </a:cubicBezTo>
                <a:lnTo>
                  <a:pt x="1402143" y="207755"/>
                </a:lnTo>
                <a:close/>
              </a:path>
            </a:pathLst>
          </a:custGeom>
          <a:solidFill>
            <a:srgbClr val="1B4367"/>
          </a:solidFill>
          <a:ln w="9525">
            <a:noFill/>
            <a:round/>
            <a:headEnd/>
            <a:tailEnd/>
          </a:ln>
        </p:spPr>
        <p:txBody>
          <a:bodyPr lIns="91440" tIns="45720" rIns="91440" bIns="45720"/>
          <a:lstStyle/>
          <a:p>
            <a:endParaRPr lang="zh-CN" altLang="en-US"/>
          </a:p>
        </p:txBody>
      </p:sp>
      <p:grpSp>
        <p:nvGrpSpPr>
          <p:cNvPr id="62" name="组合 35"/>
          <p:cNvGrpSpPr>
            <a:grpSpLocks/>
          </p:cNvGrpSpPr>
          <p:nvPr/>
        </p:nvGrpSpPr>
        <p:grpSpPr bwMode="auto">
          <a:xfrm>
            <a:off x="4484785" y="2973317"/>
            <a:ext cx="877163" cy="850900"/>
            <a:chOff x="-12825" y="0"/>
            <a:chExt cx="940056" cy="914400"/>
          </a:xfrm>
        </p:grpSpPr>
        <p:sp>
          <p:nvSpPr>
            <p:cNvPr id="44057" name="椭圆 34"/>
            <p:cNvSpPr>
              <a:spLocks noChangeArrowheads="1"/>
            </p:cNvSpPr>
            <p:nvPr/>
          </p:nvSpPr>
          <p:spPr bwMode="auto">
            <a:xfrm>
              <a:off x="0" y="0"/>
              <a:ext cx="914400" cy="914400"/>
            </a:xfrm>
            <a:prstGeom prst="ellipse">
              <a:avLst/>
            </a:prstGeom>
            <a:solidFill>
              <a:srgbClr val="1B4367"/>
            </a:solidFill>
            <a:ln w="9525">
              <a:noFill/>
              <a:round/>
              <a:headEnd/>
              <a:tailEnd/>
            </a:ln>
          </p:spPr>
          <p:txBody>
            <a:bodyPr anchor="ctr"/>
            <a:lstStyle/>
            <a:p>
              <a:pPr algn="ctr"/>
              <a:endParaRPr lang="zh-CN" altLang="en-US" sz="1600" b="1">
                <a:solidFill>
                  <a:schemeClr val="bg1"/>
                </a:solidFill>
                <a:latin typeface="微软雅黑" pitchFamily="34" charset="-122"/>
                <a:ea typeface="微软雅黑" pitchFamily="34" charset="-122"/>
              </a:endParaRPr>
            </a:p>
          </p:txBody>
        </p:sp>
        <p:sp>
          <p:nvSpPr>
            <p:cNvPr id="44058" name="TextBox 24"/>
            <p:cNvSpPr txBox="1">
              <a:spLocks noChangeArrowheads="1"/>
            </p:cNvSpPr>
            <p:nvPr/>
          </p:nvSpPr>
          <p:spPr bwMode="auto">
            <a:xfrm>
              <a:off x="-12825" y="257145"/>
              <a:ext cx="940056" cy="396894"/>
            </a:xfrm>
            <a:prstGeom prst="rect">
              <a:avLst/>
            </a:prstGeom>
            <a:noFill/>
            <a:ln w="9525">
              <a:noFill/>
              <a:miter lim="800000"/>
              <a:headEnd/>
              <a:tailEnd/>
            </a:ln>
          </p:spPr>
          <p:txBody>
            <a:bodyPr wrap="none">
              <a:spAutoFit/>
            </a:bodyPr>
            <a:lstStyle/>
            <a:p>
              <a:pPr algn="ctr"/>
              <a:r>
                <a:rPr lang="zh-CN" altLang="en-US" b="1">
                  <a:solidFill>
                    <a:schemeClr val="bg1"/>
                  </a:solidFill>
                  <a:latin typeface="Calibri" pitchFamily="34" charset="0"/>
                  <a:ea typeface="微软雅黑" pitchFamily="34" charset="-122"/>
                </a:rPr>
                <a:t>计算机</a:t>
              </a:r>
              <a:endParaRPr lang="zh-CN" b="1">
                <a:solidFill>
                  <a:schemeClr val="bg1"/>
                </a:solidFill>
                <a:latin typeface="Calibri" pitchFamily="34" charset="0"/>
                <a:ea typeface="微软雅黑" pitchFamily="34" charset="-122"/>
              </a:endParaRPr>
            </a:p>
          </p:txBody>
        </p:sp>
      </p:grpSp>
      <p:grpSp>
        <p:nvGrpSpPr>
          <p:cNvPr id="65" name="组合 36"/>
          <p:cNvGrpSpPr>
            <a:grpSpLocks/>
          </p:cNvGrpSpPr>
          <p:nvPr/>
        </p:nvGrpSpPr>
        <p:grpSpPr bwMode="auto">
          <a:xfrm>
            <a:off x="6722102" y="2973317"/>
            <a:ext cx="877163" cy="850900"/>
            <a:chOff x="-12829" y="0"/>
            <a:chExt cx="940054" cy="914400"/>
          </a:xfrm>
        </p:grpSpPr>
        <p:sp>
          <p:nvSpPr>
            <p:cNvPr id="44055" name="椭圆 37"/>
            <p:cNvSpPr>
              <a:spLocks noChangeArrowheads="1"/>
            </p:cNvSpPr>
            <p:nvPr/>
          </p:nvSpPr>
          <p:spPr bwMode="auto">
            <a:xfrm>
              <a:off x="0" y="0"/>
              <a:ext cx="914400" cy="914400"/>
            </a:xfrm>
            <a:prstGeom prst="ellipse">
              <a:avLst/>
            </a:prstGeom>
            <a:solidFill>
              <a:srgbClr val="1B4367"/>
            </a:solidFill>
            <a:ln w="9525">
              <a:noFill/>
              <a:round/>
              <a:headEnd/>
              <a:tailEnd/>
            </a:ln>
          </p:spPr>
          <p:txBody>
            <a:bodyPr anchor="ctr"/>
            <a:lstStyle/>
            <a:p>
              <a:pPr algn="ctr"/>
              <a:endParaRPr lang="zh-CN" altLang="en-US" sz="1600" b="1">
                <a:solidFill>
                  <a:schemeClr val="bg1"/>
                </a:solidFill>
                <a:latin typeface="微软雅黑" pitchFamily="34" charset="-122"/>
                <a:ea typeface="微软雅黑" pitchFamily="34" charset="-122"/>
              </a:endParaRPr>
            </a:p>
          </p:txBody>
        </p:sp>
        <p:sp>
          <p:nvSpPr>
            <p:cNvPr id="44056" name="TextBox 38"/>
            <p:cNvSpPr txBox="1">
              <a:spLocks noChangeArrowheads="1"/>
            </p:cNvSpPr>
            <p:nvPr/>
          </p:nvSpPr>
          <p:spPr bwMode="auto">
            <a:xfrm>
              <a:off x="-12829" y="257145"/>
              <a:ext cx="940054" cy="396894"/>
            </a:xfrm>
            <a:prstGeom prst="rect">
              <a:avLst/>
            </a:prstGeom>
            <a:noFill/>
            <a:ln w="9525">
              <a:noFill/>
              <a:miter lim="800000"/>
              <a:headEnd/>
              <a:tailEnd/>
            </a:ln>
          </p:spPr>
          <p:txBody>
            <a:bodyPr wrap="none">
              <a:spAutoFit/>
            </a:bodyPr>
            <a:lstStyle/>
            <a:p>
              <a:pPr algn="ctr"/>
              <a:r>
                <a:rPr lang="zh-CN" altLang="en-US" b="1">
                  <a:solidFill>
                    <a:schemeClr val="bg1"/>
                  </a:solidFill>
                  <a:latin typeface="Calibri" pitchFamily="34" charset="0"/>
                  <a:ea typeface="微软雅黑" pitchFamily="34" charset="-122"/>
                </a:rPr>
                <a:t>生物学</a:t>
              </a:r>
              <a:endParaRPr lang="zh-CN" b="1">
                <a:solidFill>
                  <a:schemeClr val="bg1"/>
                </a:solidFill>
                <a:latin typeface="Calibri" pitchFamily="34" charset="0"/>
                <a:ea typeface="微软雅黑" pitchFamily="34" charset="-122"/>
              </a:endParaRPr>
            </a:p>
          </p:txBody>
        </p:sp>
      </p:grpSp>
      <p:grpSp>
        <p:nvGrpSpPr>
          <p:cNvPr id="68" name="组合 39"/>
          <p:cNvGrpSpPr>
            <a:grpSpLocks/>
          </p:cNvGrpSpPr>
          <p:nvPr/>
        </p:nvGrpSpPr>
        <p:grpSpPr bwMode="auto">
          <a:xfrm>
            <a:off x="7242802" y="4825400"/>
            <a:ext cx="877163" cy="853017"/>
            <a:chOff x="-12829" y="0"/>
            <a:chExt cx="940055" cy="914400"/>
          </a:xfrm>
        </p:grpSpPr>
        <p:sp>
          <p:nvSpPr>
            <p:cNvPr id="44053" name="椭圆 40"/>
            <p:cNvSpPr>
              <a:spLocks noChangeArrowheads="1"/>
            </p:cNvSpPr>
            <p:nvPr/>
          </p:nvSpPr>
          <p:spPr bwMode="auto">
            <a:xfrm>
              <a:off x="0" y="0"/>
              <a:ext cx="914400" cy="914400"/>
            </a:xfrm>
            <a:prstGeom prst="ellipse">
              <a:avLst/>
            </a:prstGeom>
            <a:solidFill>
              <a:srgbClr val="1B4367"/>
            </a:solidFill>
            <a:ln w="9525">
              <a:noFill/>
              <a:round/>
              <a:headEnd/>
              <a:tailEnd/>
            </a:ln>
          </p:spPr>
          <p:txBody>
            <a:bodyPr anchor="ctr"/>
            <a:lstStyle/>
            <a:p>
              <a:pPr algn="ctr"/>
              <a:endParaRPr lang="zh-CN" altLang="en-US" sz="1600" b="1">
                <a:solidFill>
                  <a:schemeClr val="bg1"/>
                </a:solidFill>
                <a:latin typeface="微软雅黑" pitchFamily="34" charset="-122"/>
                <a:ea typeface="微软雅黑" pitchFamily="34" charset="-122"/>
              </a:endParaRPr>
            </a:p>
          </p:txBody>
        </p:sp>
        <p:sp>
          <p:nvSpPr>
            <p:cNvPr id="44054" name="TextBox 41"/>
            <p:cNvSpPr txBox="1">
              <a:spLocks noChangeArrowheads="1"/>
            </p:cNvSpPr>
            <p:nvPr/>
          </p:nvSpPr>
          <p:spPr bwMode="auto">
            <a:xfrm>
              <a:off x="-12829" y="257144"/>
              <a:ext cx="940055" cy="395909"/>
            </a:xfrm>
            <a:prstGeom prst="rect">
              <a:avLst/>
            </a:prstGeom>
            <a:noFill/>
            <a:ln w="9525">
              <a:noFill/>
              <a:miter lim="800000"/>
              <a:headEnd/>
              <a:tailEnd/>
            </a:ln>
          </p:spPr>
          <p:txBody>
            <a:bodyPr wrap="none">
              <a:spAutoFit/>
            </a:bodyPr>
            <a:lstStyle/>
            <a:p>
              <a:pPr algn="ctr"/>
              <a:r>
                <a:rPr lang="zh-CN" altLang="en-US" b="1">
                  <a:solidFill>
                    <a:schemeClr val="bg1"/>
                  </a:solidFill>
                  <a:latin typeface="Calibri" pitchFamily="34" charset="0"/>
                  <a:ea typeface="微软雅黑" pitchFamily="34" charset="-122"/>
                </a:rPr>
                <a:t>社会学</a:t>
              </a:r>
              <a:endParaRPr lang="zh-CN" b="1">
                <a:solidFill>
                  <a:schemeClr val="bg1"/>
                </a:solidFill>
                <a:latin typeface="Calibri" pitchFamily="34" charset="0"/>
                <a:ea typeface="微软雅黑" pitchFamily="34" charset="-122"/>
              </a:endParaRPr>
            </a:p>
          </p:txBody>
        </p:sp>
      </p:grpSp>
      <p:grpSp>
        <p:nvGrpSpPr>
          <p:cNvPr id="71" name="组合 42"/>
          <p:cNvGrpSpPr>
            <a:grpSpLocks/>
          </p:cNvGrpSpPr>
          <p:nvPr/>
        </p:nvGrpSpPr>
        <p:grpSpPr bwMode="auto">
          <a:xfrm>
            <a:off x="3970435" y="4825400"/>
            <a:ext cx="877163" cy="853017"/>
            <a:chOff x="-12831" y="0"/>
            <a:chExt cx="940058" cy="914400"/>
          </a:xfrm>
        </p:grpSpPr>
        <p:sp>
          <p:nvSpPr>
            <p:cNvPr id="44051" name="椭圆 43"/>
            <p:cNvSpPr>
              <a:spLocks noChangeArrowheads="1"/>
            </p:cNvSpPr>
            <p:nvPr/>
          </p:nvSpPr>
          <p:spPr bwMode="auto">
            <a:xfrm>
              <a:off x="0" y="0"/>
              <a:ext cx="914400" cy="914400"/>
            </a:xfrm>
            <a:prstGeom prst="ellipse">
              <a:avLst/>
            </a:prstGeom>
            <a:solidFill>
              <a:srgbClr val="1B4367"/>
            </a:solidFill>
            <a:ln w="9525">
              <a:noFill/>
              <a:round/>
              <a:headEnd/>
              <a:tailEnd/>
            </a:ln>
          </p:spPr>
          <p:txBody>
            <a:bodyPr anchor="ctr"/>
            <a:lstStyle/>
            <a:p>
              <a:pPr algn="ctr"/>
              <a:endParaRPr lang="zh-CN" altLang="en-US" sz="1600" b="1">
                <a:solidFill>
                  <a:schemeClr val="bg1"/>
                </a:solidFill>
                <a:latin typeface="微软雅黑" pitchFamily="34" charset="-122"/>
                <a:ea typeface="微软雅黑" pitchFamily="34" charset="-122"/>
              </a:endParaRPr>
            </a:p>
          </p:txBody>
        </p:sp>
        <p:sp>
          <p:nvSpPr>
            <p:cNvPr id="44052" name="TextBox 44"/>
            <p:cNvSpPr txBox="1">
              <a:spLocks noChangeArrowheads="1"/>
            </p:cNvSpPr>
            <p:nvPr/>
          </p:nvSpPr>
          <p:spPr bwMode="auto">
            <a:xfrm>
              <a:off x="-12831" y="257144"/>
              <a:ext cx="940058" cy="395909"/>
            </a:xfrm>
            <a:prstGeom prst="rect">
              <a:avLst/>
            </a:prstGeom>
            <a:noFill/>
            <a:ln w="9525">
              <a:noFill/>
              <a:miter lim="800000"/>
              <a:headEnd/>
              <a:tailEnd/>
            </a:ln>
          </p:spPr>
          <p:txBody>
            <a:bodyPr wrap="none">
              <a:spAutoFit/>
            </a:bodyPr>
            <a:lstStyle/>
            <a:p>
              <a:pPr algn="ctr"/>
              <a:r>
                <a:rPr lang="zh-CN" altLang="en-US" b="1">
                  <a:solidFill>
                    <a:schemeClr val="bg1"/>
                  </a:solidFill>
                  <a:latin typeface="Calibri" pitchFamily="34" charset="0"/>
                  <a:ea typeface="微软雅黑" pitchFamily="34" charset="-122"/>
                </a:rPr>
                <a:t>心理学</a:t>
              </a:r>
              <a:endParaRPr lang="zh-CN" b="1">
                <a:solidFill>
                  <a:schemeClr val="bg1"/>
                </a:solidFill>
                <a:latin typeface="Calibri" pitchFamily="34" charset="0"/>
                <a:ea typeface="微软雅黑" pitchFamily="34" charset="-122"/>
              </a:endParaRPr>
            </a:p>
          </p:txBody>
        </p:sp>
      </p:grpSp>
      <p:grpSp>
        <p:nvGrpSpPr>
          <p:cNvPr id="74" name="组合 45"/>
          <p:cNvGrpSpPr>
            <a:grpSpLocks/>
          </p:cNvGrpSpPr>
          <p:nvPr/>
        </p:nvGrpSpPr>
        <p:grpSpPr bwMode="auto">
          <a:xfrm>
            <a:off x="5645151" y="5917600"/>
            <a:ext cx="853016" cy="853017"/>
            <a:chOff x="0" y="0"/>
            <a:chExt cx="914400" cy="914400"/>
          </a:xfrm>
        </p:grpSpPr>
        <p:sp>
          <p:nvSpPr>
            <p:cNvPr id="44049" name="椭圆 46"/>
            <p:cNvSpPr>
              <a:spLocks noChangeArrowheads="1"/>
            </p:cNvSpPr>
            <p:nvPr/>
          </p:nvSpPr>
          <p:spPr bwMode="auto">
            <a:xfrm>
              <a:off x="0" y="0"/>
              <a:ext cx="914400" cy="914400"/>
            </a:xfrm>
            <a:prstGeom prst="ellipse">
              <a:avLst/>
            </a:prstGeom>
            <a:solidFill>
              <a:srgbClr val="1B4367"/>
            </a:solidFill>
            <a:ln w="9525">
              <a:noFill/>
              <a:round/>
              <a:headEnd/>
              <a:tailEnd/>
            </a:ln>
          </p:spPr>
          <p:txBody>
            <a:bodyPr anchor="ctr"/>
            <a:lstStyle/>
            <a:p>
              <a:pPr algn="ctr"/>
              <a:endParaRPr lang="zh-CN" altLang="en-US" sz="1600" b="1">
                <a:solidFill>
                  <a:schemeClr val="bg1"/>
                </a:solidFill>
                <a:latin typeface="微软雅黑" pitchFamily="34" charset="-122"/>
                <a:ea typeface="微软雅黑" pitchFamily="34" charset="-122"/>
              </a:endParaRPr>
            </a:p>
          </p:txBody>
        </p:sp>
        <p:sp>
          <p:nvSpPr>
            <p:cNvPr id="44050" name="TextBox 47"/>
            <p:cNvSpPr txBox="1">
              <a:spLocks noChangeArrowheads="1"/>
            </p:cNvSpPr>
            <p:nvPr/>
          </p:nvSpPr>
          <p:spPr bwMode="auto">
            <a:xfrm>
              <a:off x="110778" y="257144"/>
              <a:ext cx="692842" cy="395909"/>
            </a:xfrm>
            <a:prstGeom prst="rect">
              <a:avLst/>
            </a:prstGeom>
            <a:noFill/>
            <a:ln w="9525">
              <a:noFill/>
              <a:miter lim="800000"/>
              <a:headEnd/>
              <a:tailEnd/>
            </a:ln>
          </p:spPr>
          <p:txBody>
            <a:bodyPr wrap="none">
              <a:spAutoFit/>
            </a:bodyPr>
            <a:lstStyle/>
            <a:p>
              <a:pPr algn="ctr"/>
              <a:r>
                <a:rPr lang="zh-CN" altLang="en-US" b="1">
                  <a:solidFill>
                    <a:schemeClr val="bg1"/>
                  </a:solidFill>
                  <a:latin typeface="Calibri" pitchFamily="34" charset="0"/>
                  <a:ea typeface="微软雅黑" pitchFamily="34" charset="-122"/>
                </a:rPr>
                <a:t>哲学</a:t>
              </a:r>
              <a:endParaRPr lang="zh-CN" b="1">
                <a:solidFill>
                  <a:schemeClr val="bg1"/>
                </a:solidFill>
                <a:latin typeface="Calibri" pitchFamily="34" charset="0"/>
                <a:ea typeface="微软雅黑" pitchFamily="34" charset="-122"/>
              </a:endParaRPr>
            </a:p>
          </p:txBody>
        </p:sp>
      </p:grpSp>
      <p:cxnSp>
        <p:nvCxnSpPr>
          <p:cNvPr id="29" name="直接连接符 28"/>
          <p:cNvCxnSpPr>
            <a:cxnSpLocks/>
          </p:cNvCxnSpPr>
          <p:nvPr/>
        </p:nvCxnSpPr>
        <p:spPr>
          <a:xfrm>
            <a:off x="1032933" y="876300"/>
            <a:ext cx="2057400"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30" name="组合 35"/>
          <p:cNvGrpSpPr>
            <a:grpSpLocks/>
          </p:cNvGrpSpPr>
          <p:nvPr/>
        </p:nvGrpSpPr>
        <p:grpSpPr bwMode="auto">
          <a:xfrm>
            <a:off x="5466861" y="4211566"/>
            <a:ext cx="1107996" cy="1083733"/>
            <a:chOff x="-3066" y="0"/>
            <a:chExt cx="920530" cy="914400"/>
          </a:xfrm>
        </p:grpSpPr>
        <p:sp>
          <p:nvSpPr>
            <p:cNvPr id="44047" name="椭圆 34"/>
            <p:cNvSpPr>
              <a:spLocks noChangeArrowheads="1"/>
            </p:cNvSpPr>
            <p:nvPr/>
          </p:nvSpPr>
          <p:spPr bwMode="auto">
            <a:xfrm>
              <a:off x="0" y="0"/>
              <a:ext cx="914400" cy="914400"/>
            </a:xfrm>
            <a:prstGeom prst="ellipse">
              <a:avLst/>
            </a:prstGeom>
            <a:solidFill>
              <a:srgbClr val="1B4367"/>
            </a:solidFill>
            <a:ln w="9525">
              <a:noFill/>
              <a:round/>
              <a:headEnd/>
              <a:tailEnd/>
            </a:ln>
          </p:spPr>
          <p:txBody>
            <a:bodyPr anchor="ctr"/>
            <a:lstStyle/>
            <a:p>
              <a:pPr algn="ctr"/>
              <a:endParaRPr lang="zh-CN" altLang="en-US" sz="1600" b="1">
                <a:solidFill>
                  <a:schemeClr val="bg1"/>
                </a:solidFill>
                <a:latin typeface="微软雅黑" pitchFamily="34" charset="-122"/>
                <a:ea typeface="微软雅黑" pitchFamily="34" charset="-122"/>
              </a:endParaRPr>
            </a:p>
          </p:txBody>
        </p:sp>
        <p:sp>
          <p:nvSpPr>
            <p:cNvPr id="44048" name="TextBox 24"/>
            <p:cNvSpPr txBox="1">
              <a:spLocks noChangeArrowheads="1"/>
            </p:cNvSpPr>
            <p:nvPr/>
          </p:nvSpPr>
          <p:spPr bwMode="auto">
            <a:xfrm>
              <a:off x="-3066" y="257145"/>
              <a:ext cx="920530" cy="311624"/>
            </a:xfrm>
            <a:prstGeom prst="rect">
              <a:avLst/>
            </a:prstGeom>
            <a:noFill/>
            <a:ln w="9525">
              <a:noFill/>
              <a:miter lim="800000"/>
              <a:headEnd/>
              <a:tailEnd/>
            </a:ln>
          </p:spPr>
          <p:txBody>
            <a:bodyPr wrap="none">
              <a:spAutoFit/>
            </a:bodyPr>
            <a:lstStyle/>
            <a:p>
              <a:pPr algn="ctr"/>
              <a:r>
                <a:rPr lang="zh-CN" altLang="en-US" b="1">
                  <a:solidFill>
                    <a:schemeClr val="bg1"/>
                  </a:solidFill>
                  <a:latin typeface="Calibri" pitchFamily="34" charset="0"/>
                  <a:ea typeface="微软雅黑" pitchFamily="34" charset="-122"/>
                </a:rPr>
                <a:t>人工智能</a:t>
              </a:r>
              <a:endParaRPr lang="zh-CN" b="1">
                <a:solidFill>
                  <a:schemeClr val="bg1"/>
                </a:solidFill>
                <a:latin typeface="Calibri" pitchFamily="34" charset="0"/>
                <a:ea typeface="微软雅黑"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par>
                          <p:cTn id="16" fill="hold">
                            <p:stCondLst>
                              <p:cond delay="11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p:cTn id="19" dur="500" fill="hold"/>
                                        <p:tgtEl>
                                          <p:spTgt spid="62"/>
                                        </p:tgtEl>
                                        <p:attrNameLst>
                                          <p:attrName>ppt_w</p:attrName>
                                        </p:attrNameLst>
                                      </p:cBhvr>
                                      <p:tavLst>
                                        <p:tav tm="0">
                                          <p:val>
                                            <p:fltVal val="0"/>
                                          </p:val>
                                        </p:tav>
                                        <p:tav tm="100000">
                                          <p:val>
                                            <p:strVal val="#ppt_w"/>
                                          </p:val>
                                        </p:tav>
                                      </p:tavLst>
                                    </p:anim>
                                    <p:anim calcmode="lin" valueType="num">
                                      <p:cBhvr>
                                        <p:cTn id="20" dur="500" fill="hold"/>
                                        <p:tgtEl>
                                          <p:spTgt spid="62"/>
                                        </p:tgtEl>
                                        <p:attrNameLst>
                                          <p:attrName>ppt_h</p:attrName>
                                        </p:attrNameLst>
                                      </p:cBhvr>
                                      <p:tavLst>
                                        <p:tav tm="0">
                                          <p:val>
                                            <p:fltVal val="0"/>
                                          </p:val>
                                        </p:tav>
                                        <p:tav tm="100000">
                                          <p:val>
                                            <p:strVal val="#ppt_h"/>
                                          </p:val>
                                        </p:tav>
                                      </p:tavLst>
                                    </p:anim>
                                    <p:animEffect transition="in" filter="fade">
                                      <p:cBhvr>
                                        <p:cTn id="21" dur="500"/>
                                        <p:tgtEl>
                                          <p:spTgt spid="62"/>
                                        </p:tgtEl>
                                      </p:cBhvr>
                                    </p:animEffect>
                                  </p:childTnLst>
                                </p:cTn>
                              </p:par>
                            </p:childTnLst>
                          </p:cTn>
                        </p:par>
                        <p:par>
                          <p:cTn id="22" fill="hold">
                            <p:stCondLst>
                              <p:cond delay="1600"/>
                            </p:stCondLst>
                            <p:childTnLst>
                              <p:par>
                                <p:cTn id="23" presetID="22" presetClass="entr" presetSubtype="8"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par>
                          <p:cTn id="26" fill="hold">
                            <p:stCondLst>
                              <p:cond delay="2100"/>
                            </p:stCondLst>
                            <p:childTnLst>
                              <p:par>
                                <p:cTn id="27" presetID="10" presetClass="entr" presetSubtype="0"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p:cTn id="29" dur="500" fill="hold"/>
                                        <p:tgtEl>
                                          <p:spTgt spid="65"/>
                                        </p:tgtEl>
                                        <p:attrNameLst>
                                          <p:attrName>ppt_w</p:attrName>
                                        </p:attrNameLst>
                                      </p:cBhvr>
                                      <p:tavLst>
                                        <p:tav tm="0">
                                          <p:val>
                                            <p:fltVal val="0"/>
                                          </p:val>
                                        </p:tav>
                                        <p:tav tm="100000">
                                          <p:val>
                                            <p:strVal val="#ppt_w"/>
                                          </p:val>
                                        </p:tav>
                                      </p:tavLst>
                                    </p:anim>
                                    <p:anim calcmode="lin" valueType="num">
                                      <p:cBhvr>
                                        <p:cTn id="30" dur="500" fill="hold"/>
                                        <p:tgtEl>
                                          <p:spTgt spid="65"/>
                                        </p:tgtEl>
                                        <p:attrNameLst>
                                          <p:attrName>ppt_h</p:attrName>
                                        </p:attrNameLst>
                                      </p:cBhvr>
                                      <p:tavLst>
                                        <p:tav tm="0">
                                          <p:val>
                                            <p:fltVal val="0"/>
                                          </p:val>
                                        </p:tav>
                                        <p:tav tm="100000">
                                          <p:val>
                                            <p:strVal val="#ppt_h"/>
                                          </p:val>
                                        </p:tav>
                                      </p:tavLst>
                                    </p:anim>
                                    <p:animEffect transition="in" filter="fade">
                                      <p:cBhvr>
                                        <p:cTn id="31" dur="500"/>
                                        <p:tgtEl>
                                          <p:spTgt spid="65"/>
                                        </p:tgtEl>
                                      </p:cBhvr>
                                    </p:animEffect>
                                  </p:childTnLst>
                                </p:cTn>
                              </p:par>
                            </p:childTnLst>
                          </p:cTn>
                        </p:par>
                        <p:par>
                          <p:cTn id="32" fill="hold">
                            <p:stCondLst>
                              <p:cond delay="2600"/>
                            </p:stCondLst>
                            <p:childTnLst>
                              <p:par>
                                <p:cTn id="33" presetID="22" presetClass="entr" presetSubtype="1" fill="hold" grpId="0"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up)">
                                      <p:cBhvr>
                                        <p:cTn id="35" dur="500"/>
                                        <p:tgtEl>
                                          <p:spTgt spid="57"/>
                                        </p:tgtEl>
                                      </p:cBhvr>
                                    </p:animEffect>
                                  </p:childTnLst>
                                </p:cTn>
                              </p:par>
                            </p:childTnLst>
                          </p:cTn>
                        </p:par>
                        <p:par>
                          <p:cTn id="36" fill="hold">
                            <p:stCondLst>
                              <p:cond delay="3100"/>
                            </p:stCondLst>
                            <p:childTnLst>
                              <p:par>
                                <p:cTn id="37" presetID="10" presetClass="entr" presetSubtype="0" fill="hold" nodeType="after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p:cTn id="39" dur="500" fill="hold"/>
                                        <p:tgtEl>
                                          <p:spTgt spid="68"/>
                                        </p:tgtEl>
                                        <p:attrNameLst>
                                          <p:attrName>ppt_w</p:attrName>
                                        </p:attrNameLst>
                                      </p:cBhvr>
                                      <p:tavLst>
                                        <p:tav tm="0">
                                          <p:val>
                                            <p:fltVal val="0"/>
                                          </p:val>
                                        </p:tav>
                                        <p:tav tm="100000">
                                          <p:val>
                                            <p:strVal val="#ppt_w"/>
                                          </p:val>
                                        </p:tav>
                                      </p:tavLst>
                                    </p:anim>
                                    <p:anim calcmode="lin" valueType="num">
                                      <p:cBhvr>
                                        <p:cTn id="40" dur="500" fill="hold"/>
                                        <p:tgtEl>
                                          <p:spTgt spid="68"/>
                                        </p:tgtEl>
                                        <p:attrNameLst>
                                          <p:attrName>ppt_h</p:attrName>
                                        </p:attrNameLst>
                                      </p:cBhvr>
                                      <p:tavLst>
                                        <p:tav tm="0">
                                          <p:val>
                                            <p:fltVal val="0"/>
                                          </p:val>
                                        </p:tav>
                                        <p:tav tm="100000">
                                          <p:val>
                                            <p:strVal val="#ppt_h"/>
                                          </p:val>
                                        </p:tav>
                                      </p:tavLst>
                                    </p:anim>
                                    <p:animEffect transition="in" filter="fade">
                                      <p:cBhvr>
                                        <p:cTn id="41" dur="500"/>
                                        <p:tgtEl>
                                          <p:spTgt spid="68"/>
                                        </p:tgtEl>
                                      </p:cBhvr>
                                    </p:animEffect>
                                  </p:childTnLst>
                                </p:cTn>
                              </p:par>
                            </p:childTnLst>
                          </p:cTn>
                        </p:par>
                        <p:par>
                          <p:cTn id="42" fill="hold">
                            <p:stCondLst>
                              <p:cond delay="3600"/>
                            </p:stCondLst>
                            <p:childTnLst>
                              <p:par>
                                <p:cTn id="43" presetID="22" presetClass="entr" presetSubtype="1"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up)">
                                      <p:cBhvr>
                                        <p:cTn id="45" dur="500"/>
                                        <p:tgtEl>
                                          <p:spTgt spid="58"/>
                                        </p:tgtEl>
                                      </p:cBhvr>
                                    </p:animEffect>
                                  </p:childTnLst>
                                </p:cTn>
                              </p:par>
                            </p:childTnLst>
                          </p:cTn>
                        </p:par>
                        <p:par>
                          <p:cTn id="46" fill="hold">
                            <p:stCondLst>
                              <p:cond delay="4100"/>
                            </p:stCondLst>
                            <p:childTnLst>
                              <p:par>
                                <p:cTn id="47" presetID="10" presetClass="entr" presetSubtype="0" fill="hold" nodeType="afterEffect">
                                  <p:stCondLst>
                                    <p:cond delay="0"/>
                                  </p:stCondLst>
                                  <p:childTnLst>
                                    <p:set>
                                      <p:cBhvr>
                                        <p:cTn id="48" dur="1" fill="hold">
                                          <p:stCondLst>
                                            <p:cond delay="0"/>
                                          </p:stCondLst>
                                        </p:cTn>
                                        <p:tgtEl>
                                          <p:spTgt spid="74"/>
                                        </p:tgtEl>
                                        <p:attrNameLst>
                                          <p:attrName>style.visibility</p:attrName>
                                        </p:attrNameLst>
                                      </p:cBhvr>
                                      <p:to>
                                        <p:strVal val="visible"/>
                                      </p:to>
                                    </p:set>
                                    <p:anim calcmode="lin" valueType="num">
                                      <p:cBhvr>
                                        <p:cTn id="49" dur="500" fill="hold"/>
                                        <p:tgtEl>
                                          <p:spTgt spid="74"/>
                                        </p:tgtEl>
                                        <p:attrNameLst>
                                          <p:attrName>ppt_w</p:attrName>
                                        </p:attrNameLst>
                                      </p:cBhvr>
                                      <p:tavLst>
                                        <p:tav tm="0">
                                          <p:val>
                                            <p:fltVal val="0"/>
                                          </p:val>
                                        </p:tav>
                                        <p:tav tm="100000">
                                          <p:val>
                                            <p:strVal val="#ppt_w"/>
                                          </p:val>
                                        </p:tav>
                                      </p:tavLst>
                                    </p:anim>
                                    <p:anim calcmode="lin" valueType="num">
                                      <p:cBhvr>
                                        <p:cTn id="50" dur="500" fill="hold"/>
                                        <p:tgtEl>
                                          <p:spTgt spid="74"/>
                                        </p:tgtEl>
                                        <p:attrNameLst>
                                          <p:attrName>ppt_h</p:attrName>
                                        </p:attrNameLst>
                                      </p:cBhvr>
                                      <p:tavLst>
                                        <p:tav tm="0">
                                          <p:val>
                                            <p:fltVal val="0"/>
                                          </p:val>
                                        </p:tav>
                                        <p:tav tm="100000">
                                          <p:val>
                                            <p:strVal val="#ppt_h"/>
                                          </p:val>
                                        </p:tav>
                                      </p:tavLst>
                                    </p:anim>
                                    <p:animEffect transition="in" filter="fade">
                                      <p:cBhvr>
                                        <p:cTn id="51" dur="500"/>
                                        <p:tgtEl>
                                          <p:spTgt spid="74"/>
                                        </p:tgtEl>
                                      </p:cBhvr>
                                    </p:animEffect>
                                  </p:childTnLst>
                                </p:cTn>
                              </p:par>
                            </p:childTnLst>
                          </p:cTn>
                        </p:par>
                        <p:par>
                          <p:cTn id="52" fill="hold">
                            <p:stCondLst>
                              <p:cond delay="4600"/>
                            </p:stCondLst>
                            <p:childTnLst>
                              <p:par>
                                <p:cTn id="53" presetID="22" presetClass="entr" presetSubtype="2"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right)">
                                      <p:cBhvr>
                                        <p:cTn id="55" dur="500"/>
                                        <p:tgtEl>
                                          <p:spTgt spid="59"/>
                                        </p:tgtEl>
                                      </p:cBhvr>
                                    </p:animEffect>
                                  </p:childTnLst>
                                </p:cTn>
                              </p:par>
                            </p:childTnLst>
                          </p:cTn>
                        </p:par>
                        <p:par>
                          <p:cTn id="56" fill="hold">
                            <p:stCondLst>
                              <p:cond delay="5100"/>
                            </p:stCondLst>
                            <p:childTnLst>
                              <p:par>
                                <p:cTn id="57" presetID="10" presetClass="entr" presetSubtype="0" fill="hold" nodeType="afterEffect">
                                  <p:stCondLst>
                                    <p:cond delay="0"/>
                                  </p:stCondLst>
                                  <p:childTnLst>
                                    <p:set>
                                      <p:cBhvr>
                                        <p:cTn id="58" dur="1" fill="hold">
                                          <p:stCondLst>
                                            <p:cond delay="0"/>
                                          </p:stCondLst>
                                        </p:cTn>
                                        <p:tgtEl>
                                          <p:spTgt spid="71"/>
                                        </p:tgtEl>
                                        <p:attrNameLst>
                                          <p:attrName>style.visibility</p:attrName>
                                        </p:attrNameLst>
                                      </p:cBhvr>
                                      <p:to>
                                        <p:strVal val="visible"/>
                                      </p:to>
                                    </p:set>
                                    <p:anim calcmode="lin" valueType="num">
                                      <p:cBhvr>
                                        <p:cTn id="59" dur="500" fill="hold"/>
                                        <p:tgtEl>
                                          <p:spTgt spid="71"/>
                                        </p:tgtEl>
                                        <p:attrNameLst>
                                          <p:attrName>ppt_w</p:attrName>
                                        </p:attrNameLst>
                                      </p:cBhvr>
                                      <p:tavLst>
                                        <p:tav tm="0">
                                          <p:val>
                                            <p:fltVal val="0"/>
                                          </p:val>
                                        </p:tav>
                                        <p:tav tm="100000">
                                          <p:val>
                                            <p:strVal val="#ppt_w"/>
                                          </p:val>
                                        </p:tav>
                                      </p:tavLst>
                                    </p:anim>
                                    <p:anim calcmode="lin" valueType="num">
                                      <p:cBhvr>
                                        <p:cTn id="60" dur="500" fill="hold"/>
                                        <p:tgtEl>
                                          <p:spTgt spid="71"/>
                                        </p:tgtEl>
                                        <p:attrNameLst>
                                          <p:attrName>ppt_h</p:attrName>
                                        </p:attrNameLst>
                                      </p:cBhvr>
                                      <p:tavLst>
                                        <p:tav tm="0">
                                          <p:val>
                                            <p:fltVal val="0"/>
                                          </p:val>
                                        </p:tav>
                                        <p:tav tm="100000">
                                          <p:val>
                                            <p:strVal val="#ppt_h"/>
                                          </p:val>
                                        </p:tav>
                                      </p:tavLst>
                                    </p:anim>
                                    <p:animEffect transition="in" filter="fade">
                                      <p:cBhvr>
                                        <p:cTn id="61" dur="500"/>
                                        <p:tgtEl>
                                          <p:spTgt spid="71"/>
                                        </p:tgtEl>
                                      </p:cBhvr>
                                    </p:animEffect>
                                  </p:childTnLst>
                                </p:cTn>
                              </p:par>
                            </p:childTnLst>
                          </p:cTn>
                        </p:par>
                        <p:par>
                          <p:cTn id="62" fill="hold">
                            <p:stCondLst>
                              <p:cond delay="5600"/>
                            </p:stCondLst>
                            <p:childTnLst>
                              <p:par>
                                <p:cTn id="63" presetID="22" presetClass="entr" presetSubtype="4" fill="hold" grpId="0" nodeType="after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down)">
                                      <p:cBhvr>
                                        <p:cTn id="65" dur="500"/>
                                        <p:tgtEl>
                                          <p:spTgt spid="60"/>
                                        </p:tgtEl>
                                      </p:cBhvr>
                                    </p:animEffect>
                                  </p:childTnLst>
                                </p:cTn>
                              </p:par>
                            </p:childTnLst>
                          </p:cTn>
                        </p:par>
                        <p:par>
                          <p:cTn id="66" fill="hold">
                            <p:stCondLst>
                              <p:cond delay="6100"/>
                            </p:stCondLst>
                            <p:childTnLst>
                              <p:par>
                                <p:cTn id="67" presetID="10" presetClass="entr" presetSubtype="0" fill="hold" grpId="0" nodeType="after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childTnLst>
                          </p:cTn>
                        </p:par>
                        <p:par>
                          <p:cTn id="70" fill="hold">
                            <p:stCondLst>
                              <p:cond delay="6600"/>
                            </p:stCondLst>
                            <p:childTnLst>
                              <p:par>
                                <p:cTn id="71" presetID="10" presetClass="entr" presetSubtype="0" fill="hold" nodeType="after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p:cTn id="73" dur="500" fill="hold"/>
                                        <p:tgtEl>
                                          <p:spTgt spid="30"/>
                                        </p:tgtEl>
                                        <p:attrNameLst>
                                          <p:attrName>ppt_w</p:attrName>
                                        </p:attrNameLst>
                                      </p:cBhvr>
                                      <p:tavLst>
                                        <p:tav tm="0">
                                          <p:val>
                                            <p:fltVal val="0"/>
                                          </p:val>
                                        </p:tav>
                                        <p:tav tm="100000">
                                          <p:val>
                                            <p:strVal val="#ppt_w"/>
                                          </p:val>
                                        </p:tav>
                                      </p:tavLst>
                                    </p:anim>
                                    <p:anim calcmode="lin" valueType="num">
                                      <p:cBhvr>
                                        <p:cTn id="74" dur="500" fill="hold"/>
                                        <p:tgtEl>
                                          <p:spTgt spid="30"/>
                                        </p:tgtEl>
                                        <p:attrNameLst>
                                          <p:attrName>ppt_h</p:attrName>
                                        </p:attrNameLst>
                                      </p:cBhvr>
                                      <p:tavLst>
                                        <p:tav tm="0">
                                          <p:val>
                                            <p:fltVal val="0"/>
                                          </p:val>
                                        </p:tav>
                                        <p:tav tm="100000">
                                          <p:val>
                                            <p:strVal val="#ppt_h"/>
                                          </p:val>
                                        </p:tav>
                                      </p:tavLst>
                                    </p:anim>
                                    <p:animEffect transition="in" filter="fade">
                                      <p:cBhvr>
                                        <p:cTn id="7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3" grpId="0" autoUpdateAnimBg="0"/>
      <p:bldP spid="57" grpId="0" animBg="1"/>
      <p:bldP spid="58" grpId="0" animBg="1"/>
      <p:bldP spid="59" grpId="0" animBg="1"/>
      <p:bldP spid="60" grpId="0" animBg="1"/>
      <p:bldP spid="6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CB3F08D-835F-490D-B6CB-63E51BC1CDEC}"/>
              </a:ext>
            </a:extLst>
          </p:cNvPr>
          <p:cNvPicPr>
            <a:picLocks noChangeAspect="1"/>
          </p:cNvPicPr>
          <p:nvPr/>
        </p:nvPicPr>
        <p:blipFill>
          <a:blip r:embed="rId3"/>
          <a:stretch>
            <a:fillRect/>
          </a:stretch>
        </p:blipFill>
        <p:spPr>
          <a:xfrm>
            <a:off x="156935" y="81640"/>
            <a:ext cx="11469008" cy="6559397"/>
          </a:xfrm>
          <a:prstGeom prst="rect">
            <a:avLst/>
          </a:prstGeom>
        </p:spPr>
      </p:pic>
    </p:spTree>
    <p:extLst>
      <p:ext uri="{BB962C8B-B14F-4D97-AF65-F5344CB8AC3E}">
        <p14:creationId xmlns:p14="http://schemas.microsoft.com/office/powerpoint/2010/main" val="328107010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4" y="408518"/>
            <a:ext cx="3285067"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cstate="print"/>
          <a:stretch>
            <a:fillRect/>
          </a:stretch>
        </p:blipFill>
        <p:spPr>
          <a:xfrm>
            <a:off x="1511300" y="1426634"/>
            <a:ext cx="8695267" cy="4957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6084" name="文本框 4"/>
          <p:cNvSpPr txBox="1">
            <a:spLocks noChangeArrowheads="1"/>
          </p:cNvSpPr>
          <p:nvPr/>
        </p:nvSpPr>
        <p:spPr bwMode="auto">
          <a:xfrm>
            <a:off x="5069418" y="1016001"/>
            <a:ext cx="1338828" cy="369332"/>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神经元模型</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5" y="408518"/>
            <a:ext cx="3323167"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8131" name="文本框 4"/>
          <p:cNvSpPr txBox="1">
            <a:spLocks noChangeArrowheads="1"/>
          </p:cNvSpPr>
          <p:nvPr/>
        </p:nvSpPr>
        <p:spPr bwMode="auto">
          <a:xfrm>
            <a:off x="4717446" y="980925"/>
            <a:ext cx="3257623" cy="502766"/>
          </a:xfrm>
          <a:prstGeom prst="rect">
            <a:avLst/>
          </a:prstGeom>
          <a:noFill/>
          <a:ln w="9525">
            <a:noFill/>
            <a:miter lim="800000"/>
            <a:headEnd/>
            <a:tailEnd/>
          </a:ln>
        </p:spPr>
        <p:txBody>
          <a:bodyPr wrap="none">
            <a:spAutoFit/>
          </a:bodyPr>
          <a:lstStyle/>
          <a:p>
            <a:r>
              <a:rPr lang="zh-CN" altLang="en-US" sz="2667">
                <a:latin typeface="微软雅黑" pitchFamily="34" charset="-122"/>
                <a:ea typeface="微软雅黑" pitchFamily="34" charset="-122"/>
              </a:rPr>
              <a:t>人工神经网络神模型</a:t>
            </a:r>
          </a:p>
        </p:txBody>
      </p:sp>
      <p:sp>
        <p:nvSpPr>
          <p:cNvPr id="48132" name="矩形 1"/>
          <p:cNvSpPr>
            <a:spLocks noChangeArrowheads="1"/>
          </p:cNvSpPr>
          <p:nvPr/>
        </p:nvSpPr>
        <p:spPr bwMode="auto">
          <a:xfrm>
            <a:off x="108858" y="1623484"/>
            <a:ext cx="11974285" cy="1077218"/>
          </a:xfrm>
          <a:prstGeom prst="rect">
            <a:avLst/>
          </a:prstGeom>
          <a:noFill/>
          <a:ln w="9525">
            <a:noFill/>
            <a:miter lim="800000"/>
            <a:headEnd/>
            <a:tailEnd/>
          </a:ln>
        </p:spPr>
        <p:txBody>
          <a:bodyPr wrap="square">
            <a:spAutoFit/>
          </a:bodyPr>
          <a:lstStyle/>
          <a:p>
            <a:r>
              <a:rPr lang="en-US" altLang="zh-CN" sz="3200" b="1" dirty="0">
                <a:solidFill>
                  <a:srgbClr val="1D4865"/>
                </a:solidFill>
                <a:ea typeface="微软雅黑" pitchFamily="34" charset="-122"/>
              </a:rPr>
              <a:t>•</a:t>
            </a:r>
            <a:r>
              <a:rPr lang="en-US" altLang="zh-CN" sz="3200" b="1" dirty="0">
                <a:ea typeface="微软雅黑" pitchFamily="34" charset="-122"/>
              </a:rPr>
              <a:t> </a:t>
            </a:r>
            <a:r>
              <a:rPr lang="zh-CN" altLang="en-US" sz="3200" b="1" dirty="0">
                <a:latin typeface="宋体" charset="-122"/>
              </a:rPr>
              <a:t>神经网络通常被比喻成一块有很多层的三明治，每层都有人工神经元也就是微小的计算单元。</a:t>
            </a:r>
            <a:endParaRPr lang="zh-CN" altLang="en-US" sz="3200" b="1" dirty="0">
              <a:latin typeface="微软雅黑" pitchFamily="34" charset="-122"/>
              <a:ea typeface="微软雅黑" pitchFamily="34" charset="-122"/>
            </a:endParaRPr>
          </a:p>
        </p:txBody>
      </p:sp>
      <p:pic>
        <p:nvPicPr>
          <p:cNvPr id="48133" name="图片 2"/>
          <p:cNvPicPr>
            <a:picLocks noChangeAspect="1"/>
          </p:cNvPicPr>
          <p:nvPr/>
        </p:nvPicPr>
        <p:blipFill>
          <a:blip r:embed="rId3" cstate="print"/>
          <a:srcRect/>
          <a:stretch>
            <a:fillRect/>
          </a:stretch>
        </p:blipFill>
        <p:spPr bwMode="auto">
          <a:xfrm>
            <a:off x="1032934" y="3224060"/>
            <a:ext cx="4525433" cy="2997200"/>
          </a:xfrm>
          <a:prstGeom prst="rect">
            <a:avLst/>
          </a:prstGeom>
          <a:noFill/>
          <a:ln w="9525">
            <a:noFill/>
            <a:miter lim="800000"/>
            <a:headEnd/>
            <a:tailEnd/>
          </a:ln>
        </p:spPr>
      </p:pic>
      <p:pic>
        <p:nvPicPr>
          <p:cNvPr id="7" name="图片 6"/>
          <p:cNvPicPr>
            <a:picLocks noChangeAspect="1"/>
          </p:cNvPicPr>
          <p:nvPr/>
        </p:nvPicPr>
        <p:blipFill>
          <a:blip r:embed="rId4" cstate="print"/>
          <a:stretch>
            <a:fillRect/>
          </a:stretch>
        </p:blipFill>
        <p:spPr>
          <a:xfrm>
            <a:off x="6577996" y="3322031"/>
            <a:ext cx="4525433" cy="29972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custDataLst>
              <p:tags r:id="rId2"/>
            </p:custDataLst>
          </p:nvPr>
        </p:nvSpPr>
        <p:spPr>
          <a:xfrm>
            <a:off x="6609386" y="-1"/>
            <a:ext cx="3416259" cy="6858002"/>
          </a:xfrm>
          <a:custGeom>
            <a:avLst/>
            <a:gdLst>
              <a:gd name="connsiteX0" fmla="*/ 3012597 w 3416259"/>
              <a:gd name="connsiteY0" fmla="*/ 0 h 6858002"/>
              <a:gd name="connsiteX1" fmla="*/ 3416259 w 3416259"/>
              <a:gd name="connsiteY1" fmla="*/ 0 h 6858002"/>
              <a:gd name="connsiteX2" fmla="*/ 403662 w 3416259"/>
              <a:gd name="connsiteY2" fmla="*/ 6858002 h 6858002"/>
              <a:gd name="connsiteX3" fmla="*/ 0 w 341625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3416259" h="6858002">
                <a:moveTo>
                  <a:pt x="3012597" y="0"/>
                </a:moveTo>
                <a:lnTo>
                  <a:pt x="3416259" y="0"/>
                </a:lnTo>
                <a:lnTo>
                  <a:pt x="403662" y="6858002"/>
                </a:lnTo>
                <a:lnTo>
                  <a:pt x="0" y="6858002"/>
                </a:lnTo>
                <a:close/>
              </a:path>
            </a:pathLst>
          </a:custGeom>
          <a:solidFill>
            <a:srgbClr val="266CB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任意多边形: 形状 5"/>
          <p:cNvSpPr/>
          <p:nvPr>
            <p:custDataLst>
              <p:tags r:id="rId3"/>
            </p:custDataLst>
          </p:nvPr>
        </p:nvSpPr>
        <p:spPr>
          <a:xfrm>
            <a:off x="7203062" y="-1"/>
            <a:ext cx="4989538" cy="6858002"/>
          </a:xfrm>
          <a:custGeom>
            <a:avLst/>
            <a:gdLst>
              <a:gd name="connsiteX0" fmla="*/ 3006417 w 4989538"/>
              <a:gd name="connsiteY0" fmla="*/ 0 h 6858002"/>
              <a:gd name="connsiteX1" fmla="*/ 4989538 w 4989538"/>
              <a:gd name="connsiteY1" fmla="*/ 0 h 6858002"/>
              <a:gd name="connsiteX2" fmla="*/ 4989538 w 4989538"/>
              <a:gd name="connsiteY2" fmla="*/ 2584276 h 6858002"/>
              <a:gd name="connsiteX3" fmla="*/ 3116018 w 4989538"/>
              <a:gd name="connsiteY3" fmla="*/ 6858002 h 6858002"/>
              <a:gd name="connsiteX4" fmla="*/ 0 w 4989538"/>
              <a:gd name="connsiteY4" fmla="*/ 6858002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538" h="6858002">
                <a:moveTo>
                  <a:pt x="3006417" y="0"/>
                </a:moveTo>
                <a:lnTo>
                  <a:pt x="4989538" y="0"/>
                </a:lnTo>
                <a:lnTo>
                  <a:pt x="4989538" y="2584276"/>
                </a:lnTo>
                <a:lnTo>
                  <a:pt x="3116018" y="6858002"/>
                </a:lnTo>
                <a:lnTo>
                  <a:pt x="0" y="6858002"/>
                </a:lnTo>
                <a:close/>
              </a:path>
            </a:pathLst>
          </a:custGeom>
          <a:solidFill>
            <a:srgbClr val="266CB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矩形 6"/>
          <p:cNvSpPr/>
          <p:nvPr>
            <p:custDataLst>
              <p:tags r:id="rId4"/>
            </p:custDataLst>
          </p:nvPr>
        </p:nvSpPr>
        <p:spPr>
          <a:xfrm>
            <a:off x="0" y="1828800"/>
            <a:ext cx="12192000" cy="4419709"/>
          </a:xfrm>
          <a:prstGeom prst="rect">
            <a:avLst/>
          </a:prstGeom>
          <a:solidFill>
            <a:srgbClr val="FFFFFF"/>
          </a:solidFill>
          <a:ln>
            <a:noFill/>
          </a:ln>
          <a:effectLst>
            <a:outerShdw blurRad="63500" algn="ctr" rotWithShape="0">
              <a:srgbClr val="0D0D0D">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5"/>
            </p:custDataLst>
          </p:nvPr>
        </p:nvSpPr>
        <p:spPr>
          <a:xfrm>
            <a:off x="4917195" y="241433"/>
            <a:ext cx="3079140" cy="490091"/>
          </a:xfrm>
          <a:prstGeom prst="rect">
            <a:avLst/>
          </a:prstGeom>
          <a:noFill/>
        </p:spPr>
        <p:txBody>
          <a:bodyPr wrap="square" lIns="63500" tIns="25400" rIns="63500" bIns="25400" rtlCol="0" anchor="ctr" anchorCtr="0">
            <a:noAutofit/>
          </a:bodyPr>
          <a:lstStyle/>
          <a:p>
            <a:pPr marL="0" indent="0" algn="l">
              <a:lnSpc>
                <a:spcPct val="100000"/>
              </a:lnSpc>
              <a:spcBef>
                <a:spcPts val="0"/>
              </a:spcBef>
              <a:spcAft>
                <a:spcPts val="0"/>
              </a:spcAft>
              <a:buSzPct val="100000"/>
              <a:buNone/>
            </a:pPr>
            <a:r>
              <a:rPr lang="zh-CN" altLang="en-US"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第</a:t>
            </a:r>
            <a:r>
              <a:rPr lang="en-US" altLang="zh-CN"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1</a:t>
            </a:r>
            <a:r>
              <a:rPr lang="zh-CN" altLang="en-US"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章 概述</a:t>
            </a:r>
          </a:p>
        </p:txBody>
      </p:sp>
      <p:sp>
        <p:nvSpPr>
          <p:cNvPr id="11" name="Title 6"/>
          <p:cNvSpPr txBox="1"/>
          <p:nvPr>
            <p:custDataLst>
              <p:tags r:id="rId6"/>
            </p:custDataLst>
          </p:nvPr>
        </p:nvSpPr>
        <p:spPr>
          <a:xfrm>
            <a:off x="83976" y="1371596"/>
            <a:ext cx="11887200" cy="3982919"/>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4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     当前，人工智能技术正迎来新的发展浪潮，神经网络、深度学习等人工智能算法以及物联网、云计算、大数据、</a:t>
            </a:r>
            <a:r>
              <a:rPr lang="en-US" altLang="zh-CN" sz="24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5G</a:t>
            </a:r>
            <a:r>
              <a:rPr lang="zh-CN" altLang="en-US" sz="24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等新一代信息技术快速发展，更智能的生活解决方案将让人类过得更好。毫无疑问，人工智能将被嵌入到广泛的生活场景中，人们对更幸福的生活、更健康的身体以及更强大的工作效率和能力的追求将驱动人工智能产业与应用快速前行。</a:t>
            </a:r>
          </a:p>
          <a:p>
            <a:pPr marL="0" lvl="0" indent="-285750" algn="l" fontAlgn="ctr">
              <a:lnSpc>
                <a:spcPct val="130000"/>
              </a:lnSpc>
              <a:spcBef>
                <a:spcPts val="1000"/>
              </a:spcBef>
              <a:spcAft>
                <a:spcPts val="0"/>
              </a:spcAft>
              <a:buSzPct val="100000"/>
              <a:buFont typeface="Wingdings" panose="05000000000000000000" charset="0"/>
              <a:buNone/>
            </a:pPr>
            <a:r>
              <a:rPr lang="zh-CN" altLang="en-US" sz="2400" spc="100" dirty="0">
                <a:ln w="3175">
                  <a:noFill/>
                  <a:prstDash val="dash"/>
                </a:ln>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     本章首先以当前人工智能领域的前沿热点研究和应用为开端，引入人工智能的概念、定义及分类。接着详细介绍人工智能的起源、发展与走向，特别是对大数据时代的新一代人工智能的兴起进行了深入剖析。在此基础上，结合社会发展背景详细介绍新一代人工智能的主要驱动因素，详细阐述了人工智能三大学派及其对应的应用形式。最后介绍了人工智能应用领域所涉及的主要关键技术。</a:t>
            </a:r>
          </a:p>
        </p:txBody>
      </p:sp>
      <p:sp>
        <p:nvSpPr>
          <p:cNvPr id="2" name="Rectangle 2"/>
          <p:cNvSpPr/>
          <p:nvPr>
            <p:custDataLst>
              <p:tags r:id="rId7"/>
            </p:custDataLst>
          </p:nvPr>
        </p:nvSpPr>
        <p:spPr>
          <a:xfrm>
            <a:off x="0" y="0"/>
            <a:ext cx="12192000" cy="274320"/>
          </a:xfrm>
          <a:prstGeom prst="rect">
            <a:avLst/>
          </a:prstGeom>
          <a:noFill/>
          <a:ln w="9525">
            <a:noFill/>
          </a:ln>
        </p:spPr>
        <p:txBody>
          <a:bodyPr wrap="none" anchor="ctr">
            <a:spAutoFit/>
          </a:bodyPr>
          <a:lstStyle/>
          <a:p>
            <a:endParaRPr lang="zh-CN" altLang="en-US" sz="1800" dirty="0">
              <a:solidFill>
                <a:schemeClr val="tx1"/>
              </a:solidFill>
              <a:latin typeface="Arial" panose="020B0604020202020204" pitchFamily="34" charset="0"/>
              <a:ea typeface="黑体" panose="02010609060101010101" pitchFamily="2"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5" y="408518"/>
            <a:ext cx="3323167"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0179" name="文本框 4"/>
          <p:cNvSpPr txBox="1">
            <a:spLocks noChangeArrowheads="1"/>
          </p:cNvSpPr>
          <p:nvPr/>
        </p:nvSpPr>
        <p:spPr bwMode="auto">
          <a:xfrm>
            <a:off x="4434418" y="1261533"/>
            <a:ext cx="3257623" cy="502766"/>
          </a:xfrm>
          <a:prstGeom prst="rect">
            <a:avLst/>
          </a:prstGeom>
          <a:noFill/>
          <a:ln w="9525">
            <a:noFill/>
            <a:miter lim="800000"/>
            <a:headEnd/>
            <a:tailEnd/>
          </a:ln>
        </p:spPr>
        <p:txBody>
          <a:bodyPr wrap="none">
            <a:spAutoFit/>
          </a:bodyPr>
          <a:lstStyle/>
          <a:p>
            <a:r>
              <a:rPr lang="zh-CN" altLang="en-US" sz="2667">
                <a:latin typeface="微软雅黑" pitchFamily="34" charset="-122"/>
                <a:ea typeface="微软雅黑" pitchFamily="34" charset="-122"/>
              </a:rPr>
              <a:t>人工神经网络神模型</a:t>
            </a:r>
          </a:p>
        </p:txBody>
      </p:sp>
      <p:pic>
        <p:nvPicPr>
          <p:cNvPr id="4" name="图片 3"/>
          <p:cNvPicPr>
            <a:picLocks noChangeAspect="1"/>
          </p:cNvPicPr>
          <p:nvPr/>
        </p:nvPicPr>
        <p:blipFill>
          <a:blip r:embed="rId3" cstate="print"/>
          <a:stretch>
            <a:fillRect/>
          </a:stretch>
        </p:blipFill>
        <p:spPr>
          <a:xfrm>
            <a:off x="1892549" y="1934633"/>
            <a:ext cx="8263467" cy="404706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15"/>
          <p:cNvSpPr txBox="1"/>
          <p:nvPr/>
        </p:nvSpPr>
        <p:spPr>
          <a:xfrm>
            <a:off x="912284" y="408518"/>
            <a:ext cx="3342216"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神经网络与深度学习</a:t>
            </a:r>
          </a:p>
        </p:txBody>
      </p:sp>
      <p:cxnSp>
        <p:nvCxnSpPr>
          <p:cNvPr id="29" name="直接连接符 28"/>
          <p:cNvCxnSpPr>
            <a:cxnSpLocks/>
          </p:cNvCxnSpPr>
          <p:nvPr/>
        </p:nvCxnSpPr>
        <p:spPr>
          <a:xfrm>
            <a:off x="1032934" y="876300"/>
            <a:ext cx="26839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2227" name="矩形 1"/>
          <p:cNvSpPr>
            <a:spLocks noChangeArrowheads="1"/>
          </p:cNvSpPr>
          <p:nvPr/>
        </p:nvSpPr>
        <p:spPr bwMode="auto">
          <a:xfrm>
            <a:off x="912284" y="1109134"/>
            <a:ext cx="9076267" cy="1323247"/>
          </a:xfrm>
          <a:prstGeom prst="rect">
            <a:avLst/>
          </a:prstGeom>
          <a:noFill/>
          <a:ln w="9525">
            <a:noFill/>
            <a:miter lim="800000"/>
            <a:headEnd/>
            <a:tailEnd/>
          </a:ln>
        </p:spPr>
        <p:txBody>
          <a:bodyPr>
            <a:spAutoFit/>
          </a:bodyPr>
          <a:lstStyle/>
          <a:p>
            <a:r>
              <a:rPr lang="zh-CN" altLang="en-US" sz="3733">
                <a:solidFill>
                  <a:srgbClr val="637052"/>
                </a:solidFill>
                <a:latin typeface="黑体" pitchFamily="49" charset="-122"/>
                <a:ea typeface="黑体" pitchFamily="49" charset="-122"/>
              </a:rPr>
              <a:t>杰弗里</a:t>
            </a:r>
            <a:r>
              <a:rPr lang="zh-CN" altLang="en-US" sz="3733" b="1">
                <a:solidFill>
                  <a:srgbClr val="637052"/>
                </a:solidFill>
                <a:latin typeface="Calibri-Bold"/>
                <a:ea typeface="黑体" pitchFamily="49" charset="-122"/>
              </a:rPr>
              <a:t>∙</a:t>
            </a:r>
            <a:r>
              <a:rPr lang="zh-CN" altLang="en-US" sz="3733">
                <a:solidFill>
                  <a:srgbClr val="637052"/>
                </a:solidFill>
                <a:latin typeface="黑体" pitchFamily="49" charset="-122"/>
                <a:ea typeface="黑体" pitchFamily="49" charset="-122"/>
              </a:rPr>
              <a:t>辛顿（</a:t>
            </a:r>
            <a:r>
              <a:rPr lang="en-US" altLang="zh-CN" sz="3733" b="1">
                <a:solidFill>
                  <a:srgbClr val="637052"/>
                </a:solidFill>
                <a:latin typeface="Calibri-Bold"/>
                <a:ea typeface="黑体" pitchFamily="49" charset="-122"/>
              </a:rPr>
              <a:t>GEOFFR REY HINTON</a:t>
            </a:r>
            <a:r>
              <a:rPr lang="zh-CN" altLang="en-US" sz="3733" b="1">
                <a:solidFill>
                  <a:srgbClr val="637052"/>
                </a:solidFill>
                <a:latin typeface="Calibri-Bold"/>
                <a:ea typeface="黑体" pitchFamily="49" charset="-122"/>
              </a:rPr>
              <a:t>）</a:t>
            </a:r>
            <a:endParaRPr lang="zh-CN" altLang="en-US" sz="3733">
              <a:latin typeface="微软雅黑" pitchFamily="34" charset="-122"/>
              <a:ea typeface="微软雅黑" pitchFamily="34" charset="-122"/>
            </a:endParaRPr>
          </a:p>
          <a:p>
            <a:r>
              <a:rPr lang="en-US" altLang="zh-CN" sz="2133">
                <a:solidFill>
                  <a:srgbClr val="000000"/>
                </a:solidFill>
                <a:ea typeface="黑体" pitchFamily="49" charset="-122"/>
              </a:rPr>
              <a:t>• 1986</a:t>
            </a:r>
            <a:r>
              <a:rPr lang="zh-CN" altLang="en-US" sz="2133">
                <a:solidFill>
                  <a:srgbClr val="000000"/>
                </a:solidFill>
                <a:latin typeface="宋体" charset="-122"/>
              </a:rPr>
              <a:t>年的一篇阐述多层神经网络的</a:t>
            </a:r>
            <a:r>
              <a:rPr lang="zh-CN" altLang="en-US" sz="2133">
                <a:solidFill>
                  <a:srgbClr val="FF0000"/>
                </a:solidFill>
                <a:latin typeface="宋体" charset="-122"/>
              </a:rPr>
              <a:t>误差</a:t>
            </a:r>
            <a:r>
              <a:rPr lang="zh-CN" altLang="en-US" sz="2133">
                <a:solidFill>
                  <a:srgbClr val="000000"/>
                </a:solidFill>
                <a:latin typeface="宋体" charset="-122"/>
              </a:rPr>
              <a:t>反向传播训练方法的论文，为人工智能的发展奠定了基础。</a:t>
            </a:r>
          </a:p>
        </p:txBody>
      </p:sp>
      <p:pic>
        <p:nvPicPr>
          <p:cNvPr id="52228" name="图片 2"/>
          <p:cNvPicPr>
            <a:picLocks noChangeAspect="1"/>
          </p:cNvPicPr>
          <p:nvPr/>
        </p:nvPicPr>
        <p:blipFill>
          <a:blip r:embed="rId3" cstate="print"/>
          <a:srcRect/>
          <a:stretch>
            <a:fillRect/>
          </a:stretch>
        </p:blipFill>
        <p:spPr bwMode="auto">
          <a:xfrm>
            <a:off x="7040034" y="2681818"/>
            <a:ext cx="4231217" cy="2942167"/>
          </a:xfrm>
          <a:prstGeom prst="rect">
            <a:avLst/>
          </a:prstGeom>
          <a:noFill/>
          <a:ln w="9525">
            <a:noFill/>
            <a:miter lim="800000"/>
            <a:headEnd/>
            <a:tailEnd/>
          </a:ln>
        </p:spPr>
      </p:pic>
      <p:sp>
        <p:nvSpPr>
          <p:cNvPr id="52229" name="文本框 5"/>
          <p:cNvSpPr txBox="1">
            <a:spLocks noChangeArrowheads="1"/>
          </p:cNvSpPr>
          <p:nvPr/>
        </p:nvSpPr>
        <p:spPr bwMode="auto">
          <a:xfrm>
            <a:off x="7933268" y="5623985"/>
            <a:ext cx="2300630" cy="369332"/>
          </a:xfrm>
          <a:prstGeom prst="rect">
            <a:avLst/>
          </a:prstGeom>
          <a:noFill/>
          <a:ln w="9525">
            <a:noFill/>
            <a:miter lim="800000"/>
            <a:headEnd/>
            <a:tailEnd/>
          </a:ln>
        </p:spPr>
        <p:txBody>
          <a:bodyPr wrap="none">
            <a:spAutoFit/>
          </a:bodyPr>
          <a:lstStyle/>
          <a:p>
            <a:r>
              <a:rPr lang="en-US" altLang="zh-CN">
                <a:latin typeface="微软雅黑" pitchFamily="34" charset="-122"/>
                <a:ea typeface="微软雅黑" pitchFamily="34" charset="-122"/>
              </a:rPr>
              <a:t>31</a:t>
            </a:r>
            <a:r>
              <a:rPr lang="zh-CN" altLang="en-US">
                <a:latin typeface="微软雅黑" pitchFamily="34" charset="-122"/>
                <a:ea typeface="微软雅黑" pitchFamily="34" charset="-122"/>
              </a:rPr>
              <a:t>岁的辛顿（图右）</a:t>
            </a:r>
          </a:p>
        </p:txBody>
      </p:sp>
      <p:pic>
        <p:nvPicPr>
          <p:cNvPr id="7" name="图片 6"/>
          <p:cNvPicPr>
            <a:picLocks noChangeAspect="1"/>
          </p:cNvPicPr>
          <p:nvPr/>
        </p:nvPicPr>
        <p:blipFill>
          <a:blip r:embed="rId4" cstate="print"/>
          <a:stretch>
            <a:fillRect/>
          </a:stretch>
        </p:blipFill>
        <p:spPr>
          <a:xfrm>
            <a:off x="911483" y="2564588"/>
            <a:ext cx="5968463" cy="34168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92700" y="1452033"/>
            <a:ext cx="2000251" cy="2000251"/>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3312584" y="3613151"/>
            <a:ext cx="6783138" cy="789896"/>
          </a:xfrm>
          <a:prstGeom prst="rect">
            <a:avLst/>
          </a:prstGeom>
          <a:noFill/>
        </p:spPr>
        <p:txBody>
          <a:bodyPr wrap="square" lIns="91440" tIns="45720" rIns="91440" bIns="45720">
            <a:spAutoFit/>
          </a:bodyPr>
          <a:lstStyle/>
          <a:p>
            <a:pPr algn="ctr" fontAlgn="auto">
              <a:spcBef>
                <a:spcPts val="0"/>
              </a:spcBef>
              <a:spcAft>
                <a:spcPts val="0"/>
              </a:spcAft>
              <a:defRPr/>
            </a:pPr>
            <a:r>
              <a:rPr lang="zh-CN" altLang="en-US" sz="4533" b="1" dirty="0">
                <a:solidFill>
                  <a:srgbClr val="1B4367"/>
                </a:solidFill>
                <a:latin typeface="+mn-lt"/>
                <a:ea typeface="+mn-ea"/>
                <a:cs typeface="+mn-ea"/>
                <a:sym typeface="+mn-lt"/>
              </a:rPr>
              <a:t>新一代人工智能时代</a:t>
            </a:r>
          </a:p>
        </p:txBody>
      </p:sp>
      <p:sp>
        <p:nvSpPr>
          <p:cNvPr id="95" name="文本框 11"/>
          <p:cNvSpPr txBox="1"/>
          <p:nvPr/>
        </p:nvSpPr>
        <p:spPr>
          <a:xfrm>
            <a:off x="4950884" y="2099734"/>
            <a:ext cx="2311400" cy="1098378"/>
          </a:xfrm>
          <a:prstGeom prst="rect">
            <a:avLst/>
          </a:prstGeom>
          <a:noFill/>
        </p:spPr>
        <p:txBody>
          <a:bodyPr lIns="91440" tIns="45720" rIns="91440" bIns="45720">
            <a:spAutoFit/>
          </a:bodyPr>
          <a:lstStyle/>
          <a:p>
            <a:pPr algn="ctr" fontAlgn="auto">
              <a:lnSpc>
                <a:spcPts val="4000"/>
              </a:lnSpc>
              <a:spcBef>
                <a:spcPts val="0"/>
              </a:spcBef>
              <a:spcAft>
                <a:spcPts val="0"/>
              </a:spcAft>
              <a:defRPr/>
            </a:pPr>
            <a:r>
              <a:rPr lang="en-US" altLang="zh-CN" sz="7200" dirty="0">
                <a:solidFill>
                  <a:schemeClr val="bg1"/>
                </a:solidFill>
                <a:latin typeface="+mn-lt"/>
                <a:ea typeface="+mn-ea"/>
                <a:cs typeface="+mn-ea"/>
                <a:sym typeface="+mn-lt"/>
              </a:rPr>
              <a:t>03</a:t>
            </a:r>
            <a:endParaRPr lang="zh-CN" altLang="en-US" sz="7200" dirty="0">
              <a:solidFill>
                <a:schemeClr val="bg1"/>
              </a:solidFill>
              <a:latin typeface="+mn-lt"/>
              <a:ea typeface="+mn-ea"/>
              <a:cs typeface="+mn-ea"/>
              <a:sym typeface="+mn-lt"/>
            </a:endParaRPr>
          </a:p>
          <a:p>
            <a:pPr algn="ctr" fontAlgn="auto">
              <a:lnSpc>
                <a:spcPts val="4000"/>
              </a:lnSpc>
              <a:spcBef>
                <a:spcPts val="0"/>
              </a:spcBef>
              <a:spcAft>
                <a:spcPts val="0"/>
              </a:spcAft>
              <a:defRPr/>
            </a:pPr>
            <a:r>
              <a:rPr lang="en-US" altLang="zh-CN" sz="3200" dirty="0">
                <a:solidFill>
                  <a:schemeClr val="bg1"/>
                </a:solidFill>
                <a:latin typeface="+mn-lt"/>
                <a:ea typeface="+mn-ea"/>
                <a:cs typeface="+mn-ea"/>
                <a:sym typeface="+mn-lt"/>
              </a:rPr>
              <a:t>PART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946151" y="317501"/>
            <a:ext cx="5924549"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数字时代到来</a:t>
            </a:r>
            <a:endParaRPr lang="en-US" altLang="zh-CN" sz="2667" b="1" dirty="0">
              <a:solidFill>
                <a:srgbClr val="1B4367"/>
              </a:solidFill>
              <a:latin typeface="+mn-lt"/>
              <a:ea typeface="+mn-ea"/>
              <a:cs typeface="+mn-ea"/>
              <a:sym typeface="+mn-lt"/>
            </a:endParaRPr>
          </a:p>
        </p:txBody>
      </p:sp>
      <p:cxnSp>
        <p:nvCxnSpPr>
          <p:cNvPr id="16" name="直接连接符 15"/>
          <p:cNvCxnSpPr>
            <a:cxnSpLocks/>
          </p:cNvCxnSpPr>
          <p:nvPr/>
        </p:nvCxnSpPr>
        <p:spPr>
          <a:xfrm>
            <a:off x="973667" y="829733"/>
            <a:ext cx="2309284"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 name="流程图: 摘录 2"/>
          <p:cNvSpPr/>
          <p:nvPr/>
        </p:nvSpPr>
        <p:spPr>
          <a:xfrm>
            <a:off x="1625600" y="2571751"/>
            <a:ext cx="2863851" cy="2154767"/>
          </a:xfrm>
          <a:prstGeom prst="flowChartExtra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流程图: 摘录 7"/>
          <p:cNvSpPr/>
          <p:nvPr/>
        </p:nvSpPr>
        <p:spPr>
          <a:xfrm>
            <a:off x="4489452" y="2592918"/>
            <a:ext cx="2863849" cy="2154767"/>
          </a:xfrm>
          <a:prstGeom prst="flowChartExtra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流程图: 摘录 8"/>
          <p:cNvSpPr/>
          <p:nvPr/>
        </p:nvSpPr>
        <p:spPr>
          <a:xfrm>
            <a:off x="7353300" y="2571751"/>
            <a:ext cx="3033184" cy="2154767"/>
          </a:xfrm>
          <a:prstGeom prst="flowChartExtra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46" name="文本框 4"/>
          <p:cNvSpPr txBox="1">
            <a:spLocks noChangeArrowheads="1"/>
          </p:cNvSpPr>
          <p:nvPr/>
        </p:nvSpPr>
        <p:spPr bwMode="auto">
          <a:xfrm>
            <a:off x="2423585" y="2044700"/>
            <a:ext cx="1164101" cy="502766"/>
          </a:xfrm>
          <a:prstGeom prst="rect">
            <a:avLst/>
          </a:prstGeom>
          <a:noFill/>
          <a:ln w="9525">
            <a:noFill/>
            <a:miter lim="800000"/>
            <a:headEnd/>
            <a:tailEnd/>
          </a:ln>
        </p:spPr>
        <p:txBody>
          <a:bodyPr wrap="none">
            <a:spAutoFit/>
          </a:bodyPr>
          <a:lstStyle/>
          <a:p>
            <a:r>
              <a:rPr lang="en-US" altLang="zh-CN" sz="2667">
                <a:latin typeface="微软雅黑" pitchFamily="34" charset="-122"/>
                <a:ea typeface="微软雅黑" pitchFamily="34" charset="-122"/>
              </a:rPr>
              <a:t>IT</a:t>
            </a:r>
            <a:r>
              <a:rPr lang="zh-CN" altLang="en-US" sz="2667">
                <a:latin typeface="微软雅黑" pitchFamily="34" charset="-122"/>
                <a:ea typeface="微软雅黑" pitchFamily="34" charset="-122"/>
              </a:rPr>
              <a:t>时代</a:t>
            </a:r>
          </a:p>
        </p:txBody>
      </p:sp>
      <p:sp>
        <p:nvSpPr>
          <p:cNvPr id="87047" name="文本框 10"/>
          <p:cNvSpPr txBox="1">
            <a:spLocks noChangeArrowheads="1"/>
          </p:cNvSpPr>
          <p:nvPr/>
        </p:nvSpPr>
        <p:spPr bwMode="auto">
          <a:xfrm>
            <a:off x="5207000" y="2032000"/>
            <a:ext cx="1462260" cy="502766"/>
          </a:xfrm>
          <a:prstGeom prst="rect">
            <a:avLst/>
          </a:prstGeom>
          <a:noFill/>
          <a:ln w="9525">
            <a:noFill/>
            <a:miter lim="800000"/>
            <a:headEnd/>
            <a:tailEnd/>
          </a:ln>
        </p:spPr>
        <p:txBody>
          <a:bodyPr wrap="none">
            <a:spAutoFit/>
          </a:bodyPr>
          <a:lstStyle/>
          <a:p>
            <a:r>
              <a:rPr lang="zh-CN" altLang="en-US" sz="2667">
                <a:latin typeface="微软雅黑" pitchFamily="34" charset="-122"/>
                <a:ea typeface="微软雅黑" pitchFamily="34" charset="-122"/>
              </a:rPr>
              <a:t>互联网</a:t>
            </a:r>
            <a:r>
              <a:rPr lang="en-US" altLang="zh-CN" sz="2667">
                <a:latin typeface="微软雅黑" pitchFamily="34" charset="-122"/>
                <a:ea typeface="微软雅黑" pitchFamily="34" charset="-122"/>
              </a:rPr>
              <a:t>+</a:t>
            </a:r>
            <a:endParaRPr lang="zh-CN" altLang="en-US" sz="2667">
              <a:latin typeface="微软雅黑" pitchFamily="34" charset="-122"/>
              <a:ea typeface="微软雅黑" pitchFamily="34" charset="-122"/>
            </a:endParaRPr>
          </a:p>
        </p:txBody>
      </p:sp>
      <p:sp>
        <p:nvSpPr>
          <p:cNvPr id="87048" name="文本框 11"/>
          <p:cNvSpPr txBox="1">
            <a:spLocks noChangeArrowheads="1"/>
          </p:cNvSpPr>
          <p:nvPr/>
        </p:nvSpPr>
        <p:spPr bwMode="auto">
          <a:xfrm>
            <a:off x="8322733" y="1996017"/>
            <a:ext cx="1120820" cy="502766"/>
          </a:xfrm>
          <a:prstGeom prst="rect">
            <a:avLst/>
          </a:prstGeom>
          <a:noFill/>
          <a:ln w="9525">
            <a:noFill/>
            <a:miter lim="800000"/>
            <a:headEnd/>
            <a:tailEnd/>
          </a:ln>
        </p:spPr>
        <p:txBody>
          <a:bodyPr wrap="none">
            <a:spAutoFit/>
          </a:bodyPr>
          <a:lstStyle/>
          <a:p>
            <a:r>
              <a:rPr lang="zh-CN" altLang="en-US" sz="2667">
                <a:latin typeface="微软雅黑" pitchFamily="34" charset="-122"/>
                <a:ea typeface="微软雅黑" pitchFamily="34" charset="-122"/>
              </a:rPr>
              <a:t>智能</a:t>
            </a:r>
            <a:r>
              <a:rPr lang="en-US" altLang="zh-CN" sz="2667">
                <a:latin typeface="微软雅黑" pitchFamily="34" charset="-122"/>
                <a:ea typeface="微软雅黑" pitchFamily="34" charset="-122"/>
              </a:rPr>
              <a:t>+</a:t>
            </a:r>
            <a:endParaRPr lang="zh-CN" altLang="en-US" sz="2667">
              <a:latin typeface="微软雅黑" pitchFamily="34" charset="-122"/>
              <a:ea typeface="微软雅黑" pitchFamily="34" charset="-122"/>
            </a:endParaRPr>
          </a:p>
        </p:txBody>
      </p:sp>
      <p:pic>
        <p:nvPicPr>
          <p:cNvPr id="87049" name="图片 6"/>
          <p:cNvPicPr>
            <a:picLocks noChangeAspect="1"/>
          </p:cNvPicPr>
          <p:nvPr/>
        </p:nvPicPr>
        <p:blipFill>
          <a:blip r:embed="rId3" cstate="print"/>
          <a:srcRect/>
          <a:stretch>
            <a:fillRect/>
          </a:stretch>
        </p:blipFill>
        <p:spPr bwMode="auto">
          <a:xfrm>
            <a:off x="2741084" y="4093634"/>
            <a:ext cx="632883" cy="632884"/>
          </a:xfrm>
          <a:prstGeom prst="rect">
            <a:avLst/>
          </a:prstGeom>
          <a:noFill/>
          <a:ln w="9525">
            <a:noFill/>
            <a:miter lim="800000"/>
            <a:headEnd/>
            <a:tailEnd/>
          </a:ln>
        </p:spPr>
      </p:pic>
      <p:sp>
        <p:nvSpPr>
          <p:cNvPr id="87050" name="文本框 13"/>
          <p:cNvSpPr txBox="1">
            <a:spLocks noChangeArrowheads="1"/>
          </p:cNvSpPr>
          <p:nvPr/>
        </p:nvSpPr>
        <p:spPr bwMode="auto">
          <a:xfrm>
            <a:off x="2385484" y="3424768"/>
            <a:ext cx="1281120" cy="369332"/>
          </a:xfrm>
          <a:prstGeom prst="rect">
            <a:avLst/>
          </a:prstGeom>
          <a:noFill/>
          <a:ln w="9525">
            <a:noFill/>
            <a:miter lim="800000"/>
            <a:headEnd/>
            <a:tailEnd/>
          </a:ln>
        </p:spPr>
        <p:txBody>
          <a:bodyPr wrap="none">
            <a:spAutoFit/>
          </a:bodyPr>
          <a:lstStyle/>
          <a:p>
            <a:r>
              <a:rPr lang="zh-CN" altLang="en-US">
                <a:solidFill>
                  <a:schemeClr val="bg1"/>
                </a:solidFill>
                <a:latin typeface="微软雅黑" pitchFamily="34" charset="-122"/>
                <a:ea typeface="微软雅黑" pitchFamily="34" charset="-122"/>
              </a:rPr>
              <a:t>世界</a:t>
            </a:r>
            <a:r>
              <a:rPr lang="en-US" altLang="zh-CN">
                <a:solidFill>
                  <a:schemeClr val="bg1"/>
                </a:solidFill>
                <a:latin typeface="微软雅黑" pitchFamily="34" charset="-122"/>
                <a:ea typeface="微软雅黑" pitchFamily="34" charset="-122"/>
              </a:rPr>
              <a:t>500</a:t>
            </a:r>
            <a:r>
              <a:rPr lang="zh-CN" altLang="en-US">
                <a:solidFill>
                  <a:schemeClr val="bg1"/>
                </a:solidFill>
                <a:latin typeface="微软雅黑" pitchFamily="34" charset="-122"/>
                <a:ea typeface="微软雅黑" pitchFamily="34" charset="-122"/>
              </a:rPr>
              <a:t>强</a:t>
            </a:r>
          </a:p>
        </p:txBody>
      </p:sp>
      <p:sp>
        <p:nvSpPr>
          <p:cNvPr id="87051" name="文本框 14"/>
          <p:cNvSpPr txBox="1">
            <a:spLocks noChangeArrowheads="1"/>
          </p:cNvSpPr>
          <p:nvPr/>
        </p:nvSpPr>
        <p:spPr bwMode="auto">
          <a:xfrm>
            <a:off x="5346701" y="3323167"/>
            <a:ext cx="1318684" cy="646331"/>
          </a:xfrm>
          <a:prstGeom prst="rect">
            <a:avLst/>
          </a:prstGeom>
          <a:noFill/>
          <a:ln w="9525">
            <a:noFill/>
            <a:miter lim="800000"/>
            <a:headEnd/>
            <a:tailEnd/>
          </a:ln>
        </p:spPr>
        <p:txBody>
          <a:bodyPr>
            <a:spAutoFit/>
          </a:bodyPr>
          <a:lstStyle/>
          <a:p>
            <a:r>
              <a:rPr lang="zh-CN" altLang="en-US">
                <a:solidFill>
                  <a:schemeClr val="bg1"/>
                </a:solidFill>
                <a:latin typeface="微软雅黑" pitchFamily="34" charset="-122"/>
                <a:ea typeface="微软雅黑" pitchFamily="34" charset="-122"/>
              </a:rPr>
              <a:t>互联网巨头独角兽</a:t>
            </a:r>
          </a:p>
        </p:txBody>
      </p:sp>
      <p:sp>
        <p:nvSpPr>
          <p:cNvPr id="87052" name="文本框 16"/>
          <p:cNvSpPr txBox="1">
            <a:spLocks noChangeArrowheads="1"/>
          </p:cNvSpPr>
          <p:nvPr/>
        </p:nvSpPr>
        <p:spPr bwMode="auto">
          <a:xfrm>
            <a:off x="8299451" y="3299885"/>
            <a:ext cx="1229783" cy="646331"/>
          </a:xfrm>
          <a:prstGeom prst="rect">
            <a:avLst/>
          </a:prstGeom>
          <a:noFill/>
          <a:ln w="9525">
            <a:noFill/>
            <a:miter lim="800000"/>
            <a:headEnd/>
            <a:tailEnd/>
          </a:ln>
        </p:spPr>
        <p:txBody>
          <a:bodyPr>
            <a:spAutoFit/>
          </a:bodyPr>
          <a:lstStyle/>
          <a:p>
            <a:r>
              <a:rPr lang="zh-CN" altLang="en-US">
                <a:solidFill>
                  <a:schemeClr val="bg1"/>
                </a:solidFill>
                <a:latin typeface="微软雅黑" pitchFamily="34" charset="-122"/>
                <a:ea typeface="微软雅黑" pitchFamily="34" charset="-122"/>
              </a:rPr>
              <a:t>新业态智能协同网</a:t>
            </a:r>
          </a:p>
        </p:txBody>
      </p:sp>
      <p:pic>
        <p:nvPicPr>
          <p:cNvPr id="87053" name="图片 9"/>
          <p:cNvPicPr>
            <a:picLocks noChangeAspect="1"/>
          </p:cNvPicPr>
          <p:nvPr/>
        </p:nvPicPr>
        <p:blipFill>
          <a:blip r:embed="rId4" cstate="print"/>
          <a:srcRect/>
          <a:stretch>
            <a:fillRect/>
          </a:stretch>
        </p:blipFill>
        <p:spPr bwMode="auto">
          <a:xfrm>
            <a:off x="5655734" y="4089401"/>
            <a:ext cx="630767" cy="630767"/>
          </a:xfrm>
          <a:prstGeom prst="rect">
            <a:avLst/>
          </a:prstGeom>
          <a:noFill/>
          <a:ln w="9525">
            <a:noFill/>
            <a:miter lim="800000"/>
            <a:headEnd/>
            <a:tailEnd/>
          </a:ln>
        </p:spPr>
      </p:pic>
      <p:pic>
        <p:nvPicPr>
          <p:cNvPr id="87054" name="图片 12"/>
          <p:cNvPicPr>
            <a:picLocks noChangeAspect="1"/>
          </p:cNvPicPr>
          <p:nvPr/>
        </p:nvPicPr>
        <p:blipFill>
          <a:blip r:embed="rId5" cstate="print"/>
          <a:srcRect/>
          <a:stretch>
            <a:fillRect/>
          </a:stretch>
        </p:blipFill>
        <p:spPr bwMode="auto">
          <a:xfrm>
            <a:off x="8623301" y="4023785"/>
            <a:ext cx="698500" cy="696383"/>
          </a:xfrm>
          <a:prstGeom prst="rect">
            <a:avLst/>
          </a:prstGeom>
          <a:noFill/>
          <a:ln w="9525">
            <a:noFill/>
            <a:miter lim="800000"/>
            <a:headEnd/>
            <a:tailEnd/>
          </a:ln>
        </p:spPr>
      </p:pic>
      <p:sp>
        <p:nvSpPr>
          <p:cNvPr id="87055" name="矩形 17"/>
          <p:cNvSpPr>
            <a:spLocks noChangeArrowheads="1"/>
          </p:cNvSpPr>
          <p:nvPr/>
        </p:nvSpPr>
        <p:spPr bwMode="auto">
          <a:xfrm>
            <a:off x="2226733" y="4961467"/>
            <a:ext cx="6096000" cy="923330"/>
          </a:xfrm>
          <a:prstGeom prst="rect">
            <a:avLst/>
          </a:prstGeom>
          <a:noFill/>
          <a:ln w="9525">
            <a:noFill/>
            <a:miter lim="800000"/>
            <a:headEnd/>
            <a:tailEnd/>
          </a:ln>
        </p:spPr>
        <p:txBody>
          <a:bodyPr>
            <a:spAutoFit/>
          </a:bodyPr>
          <a:lstStyle/>
          <a:p>
            <a:r>
              <a:rPr lang="zh-CN" altLang="en-US" dirty="0">
                <a:latin typeface="微软雅黑" pitchFamily="34" charset="-122"/>
                <a:ea typeface="微软雅黑" pitchFamily="34" charset="-122"/>
              </a:rPr>
              <a:t>传统软件</a:t>
            </a:r>
          </a:p>
          <a:p>
            <a:r>
              <a:rPr lang="en-US" altLang="zh-CN" dirty="0">
                <a:latin typeface="微软雅黑" pitchFamily="34" charset="-122"/>
                <a:ea typeface="微软雅黑" pitchFamily="34" charset="-122"/>
              </a:rPr>
              <a:t>PC</a:t>
            </a:r>
          </a:p>
          <a:p>
            <a:r>
              <a:rPr lang="zh-CN" altLang="en-US" dirty="0">
                <a:latin typeface="微软雅黑" pitchFamily="34" charset="-122"/>
                <a:ea typeface="微软雅黑" pitchFamily="34" charset="-122"/>
              </a:rPr>
              <a:t>传统电信网络、</a:t>
            </a:r>
            <a:r>
              <a:rPr lang="en-US" altLang="zh-CN" dirty="0">
                <a:latin typeface="微软雅黑" pitchFamily="34" charset="-122"/>
                <a:ea typeface="微软雅黑" pitchFamily="34" charset="-122"/>
              </a:rPr>
              <a:t>2G</a:t>
            </a:r>
            <a:endParaRPr lang="zh-CN" altLang="en-US" dirty="0">
              <a:latin typeface="微软雅黑" pitchFamily="34" charset="-122"/>
              <a:ea typeface="微软雅黑" pitchFamily="34" charset="-122"/>
            </a:endParaRPr>
          </a:p>
        </p:txBody>
      </p:sp>
      <p:sp>
        <p:nvSpPr>
          <p:cNvPr id="87056" name="矩形 19"/>
          <p:cNvSpPr>
            <a:spLocks noChangeArrowheads="1"/>
          </p:cNvSpPr>
          <p:nvPr/>
        </p:nvSpPr>
        <p:spPr bwMode="auto">
          <a:xfrm>
            <a:off x="4861984" y="4917018"/>
            <a:ext cx="6096000" cy="1200329"/>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Web</a:t>
            </a:r>
            <a:r>
              <a:rPr lang="zh-CN" altLang="en-US">
                <a:latin typeface="微软雅黑" pitchFamily="34" charset="-122"/>
                <a:ea typeface="微软雅黑" pitchFamily="34" charset="-122"/>
              </a:rPr>
              <a:t>应用、消费</a:t>
            </a:r>
            <a:r>
              <a:rPr lang="en-US" altLang="zh-CN">
                <a:latin typeface="微软雅黑" pitchFamily="34" charset="-122"/>
                <a:ea typeface="微软雅黑" pitchFamily="34" charset="-122"/>
              </a:rPr>
              <a:t>APP</a:t>
            </a:r>
          </a:p>
          <a:p>
            <a:r>
              <a:rPr lang="zh-CN" altLang="en-US">
                <a:latin typeface="微软雅黑" pitchFamily="34" charset="-122"/>
                <a:ea typeface="微软雅黑" pitchFamily="34" charset="-122"/>
              </a:rPr>
              <a:t>手机</a:t>
            </a:r>
          </a:p>
          <a:p>
            <a:r>
              <a:rPr lang="en-US" altLang="zh-CN">
                <a:latin typeface="微软雅黑" pitchFamily="34" charset="-122"/>
                <a:ea typeface="微软雅黑" pitchFamily="34" charset="-122"/>
              </a:rPr>
              <a:t>3G</a:t>
            </a:r>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4G</a:t>
            </a:r>
          </a:p>
          <a:p>
            <a:r>
              <a:rPr lang="zh-CN" altLang="en-US">
                <a:latin typeface="微软雅黑" pitchFamily="34" charset="-122"/>
                <a:ea typeface="微软雅黑" pitchFamily="34" charset="-122"/>
              </a:rPr>
              <a:t>人人互联</a:t>
            </a:r>
          </a:p>
        </p:txBody>
      </p:sp>
      <p:sp>
        <p:nvSpPr>
          <p:cNvPr id="87057" name="矩形 20"/>
          <p:cNvSpPr>
            <a:spLocks noChangeArrowheads="1"/>
          </p:cNvSpPr>
          <p:nvPr/>
        </p:nvSpPr>
        <p:spPr bwMode="auto">
          <a:xfrm>
            <a:off x="7931152" y="4961467"/>
            <a:ext cx="3117849" cy="1200329"/>
          </a:xfrm>
          <a:prstGeom prst="rect">
            <a:avLst/>
          </a:prstGeom>
          <a:noFill/>
          <a:ln w="9525">
            <a:noFill/>
            <a:miter lim="800000"/>
            <a:headEnd/>
            <a:tailEnd/>
          </a:ln>
        </p:spPr>
        <p:txBody>
          <a:bodyPr wrap="square">
            <a:spAutoFit/>
          </a:bodyPr>
          <a:lstStyle/>
          <a:p>
            <a:r>
              <a:rPr lang="zh-CN" altLang="en-US" dirty="0">
                <a:latin typeface="微软雅黑" pitchFamily="34" charset="-122"/>
                <a:ea typeface="微软雅黑" pitchFamily="34" charset="-122"/>
              </a:rPr>
              <a:t>智能应用、工业</a:t>
            </a:r>
            <a:r>
              <a:rPr lang="en-US" altLang="zh-CN" dirty="0">
                <a:latin typeface="微软雅黑" pitchFamily="34" charset="-122"/>
                <a:ea typeface="微软雅黑" pitchFamily="34" charset="-122"/>
              </a:rPr>
              <a:t>APP</a:t>
            </a:r>
          </a:p>
          <a:p>
            <a:r>
              <a:rPr lang="en-US" altLang="zh-CN" dirty="0">
                <a:latin typeface="微软雅黑" pitchFamily="34" charset="-122"/>
                <a:ea typeface="微软雅黑" pitchFamily="34" charset="-122"/>
              </a:rPr>
              <a:t>AI</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IOT</a:t>
            </a:r>
            <a:r>
              <a:rPr lang="zh-CN" altLang="en-US" dirty="0">
                <a:latin typeface="微软雅黑" pitchFamily="34" charset="-122"/>
                <a:ea typeface="微软雅黑" pitchFamily="34" charset="-122"/>
              </a:rPr>
              <a:t>、云终端</a:t>
            </a:r>
          </a:p>
          <a:p>
            <a:r>
              <a:rPr lang="en-US" altLang="zh-CN" dirty="0">
                <a:latin typeface="微软雅黑" pitchFamily="34" charset="-122"/>
                <a:ea typeface="微软雅黑" pitchFamily="34" charset="-122"/>
              </a:rPr>
              <a:t>5G</a:t>
            </a:r>
          </a:p>
          <a:p>
            <a:r>
              <a:rPr lang="zh-CN" altLang="en-US" dirty="0">
                <a:latin typeface="微软雅黑" pitchFamily="34" charset="-122"/>
                <a:ea typeface="微软雅黑" pitchFamily="34" charset="-122"/>
              </a:rPr>
              <a:t>万物互联</a:t>
            </a:r>
          </a:p>
        </p:txBody>
      </p:sp>
      <p:sp>
        <p:nvSpPr>
          <p:cNvPr id="87058" name="文本框 21"/>
          <p:cNvSpPr txBox="1">
            <a:spLocks noChangeArrowheads="1"/>
          </p:cNvSpPr>
          <p:nvPr/>
        </p:nvSpPr>
        <p:spPr bwMode="auto">
          <a:xfrm>
            <a:off x="1693334" y="1155700"/>
            <a:ext cx="8379217" cy="502766"/>
          </a:xfrm>
          <a:prstGeom prst="rect">
            <a:avLst/>
          </a:prstGeom>
          <a:noFill/>
          <a:ln w="9525">
            <a:noFill/>
            <a:miter lim="800000"/>
            <a:headEnd/>
            <a:tailEnd/>
          </a:ln>
        </p:spPr>
        <p:txBody>
          <a:bodyPr wrap="none">
            <a:spAutoFit/>
          </a:bodyPr>
          <a:lstStyle/>
          <a:p>
            <a:r>
              <a:rPr lang="zh-CN" altLang="en-US" sz="2667">
                <a:solidFill>
                  <a:srgbClr val="C00000"/>
                </a:solidFill>
                <a:latin typeface="微软雅黑" pitchFamily="34" charset="-122"/>
                <a:ea typeface="微软雅黑" pitchFamily="34" charset="-122"/>
              </a:rPr>
              <a:t>我们已进入数字化时代，数字化成为社会发展第一推力</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0733" y="2400300"/>
            <a:ext cx="2228851" cy="406400"/>
          </a:xfrm>
          <a:prstGeom prst="re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A</a:t>
            </a:r>
            <a:r>
              <a:rPr lang="zh-CN" altLang="en-US" dirty="0"/>
              <a:t>（人工智能）</a:t>
            </a:r>
          </a:p>
        </p:txBody>
      </p:sp>
      <p:sp>
        <p:nvSpPr>
          <p:cNvPr id="3" name="矩形 2"/>
          <p:cNvSpPr/>
          <p:nvPr/>
        </p:nvSpPr>
        <p:spPr>
          <a:xfrm>
            <a:off x="1210733" y="3230033"/>
            <a:ext cx="2228851" cy="406400"/>
          </a:xfrm>
          <a:prstGeom prst="re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B</a:t>
            </a:r>
            <a:r>
              <a:rPr lang="zh-CN" altLang="en-US" dirty="0"/>
              <a:t>（大数据）</a:t>
            </a:r>
          </a:p>
        </p:txBody>
      </p:sp>
      <p:sp>
        <p:nvSpPr>
          <p:cNvPr id="4" name="矩形 3"/>
          <p:cNvSpPr/>
          <p:nvPr/>
        </p:nvSpPr>
        <p:spPr>
          <a:xfrm>
            <a:off x="1210733" y="4072467"/>
            <a:ext cx="2228851" cy="406400"/>
          </a:xfrm>
          <a:prstGeom prst="re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C</a:t>
            </a:r>
            <a:r>
              <a:rPr lang="zh-CN" altLang="en-US" dirty="0"/>
              <a:t>（云计算）</a:t>
            </a:r>
          </a:p>
        </p:txBody>
      </p:sp>
      <p:sp>
        <p:nvSpPr>
          <p:cNvPr id="5" name="矩形 4"/>
          <p:cNvSpPr/>
          <p:nvPr/>
        </p:nvSpPr>
        <p:spPr>
          <a:xfrm>
            <a:off x="1210733" y="4919133"/>
            <a:ext cx="2228851" cy="406400"/>
          </a:xfrm>
          <a:prstGeom prst="re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T</a:t>
            </a:r>
            <a:r>
              <a:rPr lang="zh-CN" altLang="en-US" dirty="0"/>
              <a:t>（物联网）</a:t>
            </a:r>
          </a:p>
        </p:txBody>
      </p:sp>
      <p:sp>
        <p:nvSpPr>
          <p:cNvPr id="10" name="矩形 9"/>
          <p:cNvSpPr/>
          <p:nvPr/>
        </p:nvSpPr>
        <p:spPr>
          <a:xfrm>
            <a:off x="4578351" y="1991784"/>
            <a:ext cx="2230967" cy="406400"/>
          </a:xfrm>
          <a:prstGeom prst="re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智慧零售</a:t>
            </a:r>
          </a:p>
        </p:txBody>
      </p:sp>
      <p:sp>
        <p:nvSpPr>
          <p:cNvPr id="11" name="矩形 10"/>
          <p:cNvSpPr/>
          <p:nvPr/>
        </p:nvSpPr>
        <p:spPr>
          <a:xfrm>
            <a:off x="4578351" y="2821517"/>
            <a:ext cx="2230967" cy="406400"/>
          </a:xfrm>
          <a:prstGeom prst="re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智慧交通</a:t>
            </a:r>
          </a:p>
        </p:txBody>
      </p:sp>
      <p:sp>
        <p:nvSpPr>
          <p:cNvPr id="12" name="矩形 11"/>
          <p:cNvSpPr/>
          <p:nvPr/>
        </p:nvSpPr>
        <p:spPr>
          <a:xfrm>
            <a:off x="4578351" y="3666067"/>
            <a:ext cx="2230967" cy="406400"/>
          </a:xfrm>
          <a:prstGeom prst="re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智慧医疗</a:t>
            </a:r>
          </a:p>
        </p:txBody>
      </p:sp>
      <p:sp>
        <p:nvSpPr>
          <p:cNvPr id="13" name="矩形 12"/>
          <p:cNvSpPr/>
          <p:nvPr/>
        </p:nvSpPr>
        <p:spPr>
          <a:xfrm>
            <a:off x="4578351" y="4510617"/>
            <a:ext cx="2230967" cy="406400"/>
          </a:xfrm>
          <a:prstGeom prst="re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智慧港口</a:t>
            </a:r>
          </a:p>
        </p:txBody>
      </p:sp>
      <p:sp>
        <p:nvSpPr>
          <p:cNvPr id="14" name="矩形 13"/>
          <p:cNvSpPr/>
          <p:nvPr/>
        </p:nvSpPr>
        <p:spPr>
          <a:xfrm>
            <a:off x="4578351" y="5242984"/>
            <a:ext cx="2230967" cy="406400"/>
          </a:xfrm>
          <a:prstGeom prst="rect">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200" dirty="0"/>
              <a:t>......</a:t>
            </a:r>
            <a:endParaRPr lang="zh-CN" altLang="en-US" sz="3200" dirty="0"/>
          </a:p>
        </p:txBody>
      </p:sp>
      <p:sp>
        <p:nvSpPr>
          <p:cNvPr id="15" name="箭头: 右 14"/>
          <p:cNvSpPr/>
          <p:nvPr/>
        </p:nvSpPr>
        <p:spPr>
          <a:xfrm>
            <a:off x="3534834" y="3539067"/>
            <a:ext cx="944033" cy="533400"/>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箭头: 右 17"/>
          <p:cNvSpPr/>
          <p:nvPr/>
        </p:nvSpPr>
        <p:spPr>
          <a:xfrm>
            <a:off x="6908801" y="3547533"/>
            <a:ext cx="944033" cy="533400"/>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椭圆 18"/>
          <p:cNvSpPr/>
          <p:nvPr/>
        </p:nvSpPr>
        <p:spPr>
          <a:xfrm>
            <a:off x="9546167" y="1921933"/>
            <a:ext cx="1219200" cy="1219200"/>
          </a:xfrm>
          <a:prstGeom prst="ellipse">
            <a:avLst/>
          </a:prstGeom>
          <a:solidFill>
            <a:srgbClr val="1D48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节能</a:t>
            </a:r>
          </a:p>
        </p:txBody>
      </p:sp>
      <p:sp>
        <p:nvSpPr>
          <p:cNvPr id="20" name="椭圆 19"/>
          <p:cNvSpPr/>
          <p:nvPr/>
        </p:nvSpPr>
        <p:spPr>
          <a:xfrm>
            <a:off x="10811933" y="3056467"/>
            <a:ext cx="1219200" cy="1219200"/>
          </a:xfrm>
          <a:prstGeom prst="ellipse">
            <a:avLst/>
          </a:prstGeom>
          <a:solidFill>
            <a:srgbClr val="1D48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绿色</a:t>
            </a:r>
          </a:p>
        </p:txBody>
      </p:sp>
      <p:sp>
        <p:nvSpPr>
          <p:cNvPr id="21" name="椭圆 20"/>
          <p:cNvSpPr/>
          <p:nvPr/>
        </p:nvSpPr>
        <p:spPr>
          <a:xfrm>
            <a:off x="8299451" y="3088217"/>
            <a:ext cx="1219200" cy="1219200"/>
          </a:xfrm>
          <a:prstGeom prst="ellipse">
            <a:avLst/>
          </a:prstGeom>
          <a:solidFill>
            <a:srgbClr val="1D48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高效</a:t>
            </a:r>
          </a:p>
        </p:txBody>
      </p:sp>
      <p:sp>
        <p:nvSpPr>
          <p:cNvPr id="22" name="椭圆 21"/>
          <p:cNvSpPr/>
          <p:nvPr/>
        </p:nvSpPr>
        <p:spPr>
          <a:xfrm>
            <a:off x="9592733" y="4307417"/>
            <a:ext cx="1219200" cy="1219200"/>
          </a:xfrm>
          <a:prstGeom prst="ellipse">
            <a:avLst/>
          </a:prstGeom>
          <a:solidFill>
            <a:srgbClr val="1D486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便捷</a:t>
            </a:r>
          </a:p>
        </p:txBody>
      </p:sp>
      <p:sp>
        <p:nvSpPr>
          <p:cNvPr id="23" name="椭圆 22"/>
          <p:cNvSpPr/>
          <p:nvPr/>
        </p:nvSpPr>
        <p:spPr>
          <a:xfrm>
            <a:off x="9256185" y="2937933"/>
            <a:ext cx="1890183" cy="173566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数字中国</a:t>
            </a:r>
          </a:p>
        </p:txBody>
      </p:sp>
      <p:sp>
        <p:nvSpPr>
          <p:cNvPr id="89105" name="文本框 23"/>
          <p:cNvSpPr txBox="1">
            <a:spLocks noChangeArrowheads="1"/>
          </p:cNvSpPr>
          <p:nvPr/>
        </p:nvSpPr>
        <p:spPr bwMode="auto">
          <a:xfrm>
            <a:off x="1346201" y="1725084"/>
            <a:ext cx="1891865" cy="502766"/>
          </a:xfrm>
          <a:prstGeom prst="rect">
            <a:avLst/>
          </a:prstGeom>
          <a:noFill/>
          <a:ln w="9525">
            <a:noFill/>
            <a:miter lim="800000"/>
            <a:headEnd/>
            <a:tailEnd/>
          </a:ln>
        </p:spPr>
        <p:txBody>
          <a:bodyPr wrap="none">
            <a:spAutoFit/>
          </a:bodyPr>
          <a:lstStyle/>
          <a:p>
            <a:r>
              <a:rPr lang="zh-CN" altLang="en-US" sz="2667">
                <a:latin typeface="微软雅黑" pitchFamily="34" charset="-122"/>
                <a:ea typeface="微软雅黑" pitchFamily="34" charset="-122"/>
              </a:rPr>
              <a:t>数字化技术</a:t>
            </a:r>
          </a:p>
        </p:txBody>
      </p:sp>
      <p:sp>
        <p:nvSpPr>
          <p:cNvPr id="89106" name="文本框 24"/>
          <p:cNvSpPr txBox="1">
            <a:spLocks noChangeArrowheads="1"/>
          </p:cNvSpPr>
          <p:nvPr/>
        </p:nvSpPr>
        <p:spPr bwMode="auto">
          <a:xfrm>
            <a:off x="4878917" y="1399117"/>
            <a:ext cx="1550424" cy="502766"/>
          </a:xfrm>
          <a:prstGeom prst="rect">
            <a:avLst/>
          </a:prstGeom>
          <a:noFill/>
          <a:ln w="9525">
            <a:noFill/>
            <a:miter lim="800000"/>
            <a:headEnd/>
            <a:tailEnd/>
          </a:ln>
        </p:spPr>
        <p:txBody>
          <a:bodyPr wrap="none">
            <a:spAutoFit/>
          </a:bodyPr>
          <a:lstStyle/>
          <a:p>
            <a:r>
              <a:rPr lang="zh-CN" altLang="en-US" sz="2667">
                <a:latin typeface="微软雅黑" pitchFamily="34" charset="-122"/>
                <a:ea typeface="微软雅黑" pitchFamily="34" charset="-122"/>
              </a:rPr>
              <a:t>业态重构</a:t>
            </a:r>
          </a:p>
        </p:txBody>
      </p:sp>
      <p:sp>
        <p:nvSpPr>
          <p:cNvPr id="89107" name="矩形 25"/>
          <p:cNvSpPr>
            <a:spLocks noChangeArrowheads="1"/>
          </p:cNvSpPr>
          <p:nvPr/>
        </p:nvSpPr>
        <p:spPr bwMode="auto">
          <a:xfrm>
            <a:off x="986368" y="287867"/>
            <a:ext cx="6672019" cy="502766"/>
          </a:xfrm>
          <a:prstGeom prst="rect">
            <a:avLst/>
          </a:prstGeom>
          <a:noFill/>
          <a:ln w="9525">
            <a:noFill/>
            <a:miter lim="800000"/>
            <a:headEnd/>
            <a:tailEnd/>
          </a:ln>
        </p:spPr>
        <p:txBody>
          <a:bodyPr wrap="none">
            <a:spAutoFit/>
          </a:bodyPr>
          <a:lstStyle/>
          <a:p>
            <a:r>
              <a:rPr lang="zh-CN" altLang="en-US" sz="2667" b="1">
                <a:solidFill>
                  <a:srgbClr val="1D4865"/>
                </a:solidFill>
                <a:latin typeface="微软雅黑" pitchFamily="34" charset="-122"/>
                <a:ea typeface="微软雅黑" pitchFamily="34" charset="-122"/>
              </a:rPr>
              <a:t>数字化技术应用：驱动各实体产业进行重构</a:t>
            </a:r>
            <a:endParaRPr lang="zh-CN" altLang="en-US" sz="2667">
              <a:solidFill>
                <a:srgbClr val="1D4865"/>
              </a:solidFill>
              <a:latin typeface="微软雅黑" pitchFamily="34" charset="-122"/>
              <a:ea typeface="微软雅黑" pitchFamily="34" charset="-122"/>
            </a:endParaRPr>
          </a:p>
        </p:txBody>
      </p:sp>
      <p:cxnSp>
        <p:nvCxnSpPr>
          <p:cNvPr id="28" name="直接连接符 27"/>
          <p:cNvCxnSpPr>
            <a:cxnSpLocks/>
          </p:cNvCxnSpPr>
          <p:nvPr/>
        </p:nvCxnSpPr>
        <p:spPr>
          <a:xfrm flipV="1">
            <a:off x="1032933" y="855134"/>
            <a:ext cx="6527800" cy="21167"/>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88519" y="1302915"/>
            <a:ext cx="1423035" cy="1423035"/>
            <a:chOff x="1833245" y="2037080"/>
            <a:chExt cx="1423035" cy="1423035"/>
          </a:xfrm>
          <a:solidFill>
            <a:schemeClr val="bg1"/>
          </a:solidFill>
        </p:grpSpPr>
        <p:sp>
          <p:nvSpPr>
            <p:cNvPr id="50" name="泪滴形 49"/>
            <p:cNvSpPr/>
            <p:nvPr/>
          </p:nvSpPr>
          <p:spPr>
            <a:xfrm rot="8100000">
              <a:off x="1833245" y="2037080"/>
              <a:ext cx="1423035" cy="1423035"/>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36873" name="Freeform 36"/>
            <p:cNvSpPr>
              <a:spLocks noEditPoints="1"/>
            </p:cNvSpPr>
            <p:nvPr/>
          </p:nvSpPr>
          <p:spPr>
            <a:xfrm>
              <a:off x="2149475" y="2462530"/>
              <a:ext cx="752475" cy="57213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286" h="217">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grpFill/>
            <a:ln w="9525">
              <a:noFill/>
            </a:ln>
          </p:spPr>
          <p:txBody>
            <a:bodyPr/>
            <a:lstStyle/>
            <a:p>
              <a:pPr fontAlgn="auto">
                <a:spcBef>
                  <a:spcPts val="0"/>
                </a:spcBef>
                <a:spcAft>
                  <a:spcPts val="0"/>
                </a:spcAft>
                <a:defRPr/>
              </a:pPr>
              <a:endParaRPr lang="zh-CN" altLang="en-US">
                <a:latin typeface="+mn-lt"/>
                <a:ea typeface="+mn-ea"/>
                <a:cs typeface="+mn-ea"/>
                <a:sym typeface="+mn-lt"/>
              </a:endParaRPr>
            </a:p>
          </p:txBody>
        </p:sp>
      </p:grpSp>
      <p:grpSp>
        <p:nvGrpSpPr>
          <p:cNvPr id="7" name="组合 6"/>
          <p:cNvGrpSpPr/>
          <p:nvPr/>
        </p:nvGrpSpPr>
        <p:grpSpPr>
          <a:xfrm>
            <a:off x="3822032" y="1351576"/>
            <a:ext cx="1423035" cy="1423035"/>
            <a:chOff x="4164965" y="2037080"/>
            <a:chExt cx="1423035" cy="1423035"/>
          </a:xfrm>
          <a:solidFill>
            <a:schemeClr val="bg1"/>
          </a:solidFill>
        </p:grpSpPr>
        <p:sp>
          <p:nvSpPr>
            <p:cNvPr id="51" name="泪滴形 50"/>
            <p:cNvSpPr/>
            <p:nvPr/>
          </p:nvSpPr>
          <p:spPr>
            <a:xfrm rot="8100000">
              <a:off x="4164965" y="2037080"/>
              <a:ext cx="1423035" cy="1423035"/>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36874" name="Freeform 28"/>
            <p:cNvSpPr>
              <a:spLocks noEditPoints="1"/>
            </p:cNvSpPr>
            <p:nvPr/>
          </p:nvSpPr>
          <p:spPr>
            <a:xfrm>
              <a:off x="4559300" y="2414905"/>
              <a:ext cx="668020" cy="66802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207" h="207">
                  <a:moveTo>
                    <a:pt x="137" y="51"/>
                  </a:moveTo>
                  <a:cubicBezTo>
                    <a:pt x="153" y="51"/>
                    <a:pt x="153" y="51"/>
                    <a:pt x="153" y="51"/>
                  </a:cubicBezTo>
                  <a:cubicBezTo>
                    <a:pt x="142" y="113"/>
                    <a:pt x="142" y="113"/>
                    <a:pt x="142" y="113"/>
                  </a:cubicBezTo>
                  <a:cubicBezTo>
                    <a:pt x="141" y="120"/>
                    <a:pt x="141" y="125"/>
                    <a:pt x="142" y="128"/>
                  </a:cubicBezTo>
                  <a:cubicBezTo>
                    <a:pt x="143" y="132"/>
                    <a:pt x="146" y="133"/>
                    <a:pt x="150" y="133"/>
                  </a:cubicBezTo>
                  <a:cubicBezTo>
                    <a:pt x="154" y="133"/>
                    <a:pt x="158" y="132"/>
                    <a:pt x="161" y="130"/>
                  </a:cubicBezTo>
                  <a:cubicBezTo>
                    <a:pt x="165" y="129"/>
                    <a:pt x="169" y="126"/>
                    <a:pt x="172" y="122"/>
                  </a:cubicBezTo>
                  <a:cubicBezTo>
                    <a:pt x="175" y="118"/>
                    <a:pt x="177" y="114"/>
                    <a:pt x="179" y="108"/>
                  </a:cubicBezTo>
                  <a:cubicBezTo>
                    <a:pt x="181" y="102"/>
                    <a:pt x="182" y="95"/>
                    <a:pt x="182" y="87"/>
                  </a:cubicBezTo>
                  <a:cubicBezTo>
                    <a:pt x="182" y="76"/>
                    <a:pt x="180" y="66"/>
                    <a:pt x="176" y="58"/>
                  </a:cubicBezTo>
                  <a:cubicBezTo>
                    <a:pt x="172" y="50"/>
                    <a:pt x="167" y="44"/>
                    <a:pt x="161" y="38"/>
                  </a:cubicBezTo>
                  <a:cubicBezTo>
                    <a:pt x="154" y="33"/>
                    <a:pt x="146" y="29"/>
                    <a:pt x="137" y="27"/>
                  </a:cubicBezTo>
                  <a:cubicBezTo>
                    <a:pt x="128" y="24"/>
                    <a:pt x="119" y="23"/>
                    <a:pt x="109" y="23"/>
                  </a:cubicBezTo>
                  <a:cubicBezTo>
                    <a:pt x="97" y="23"/>
                    <a:pt x="86" y="25"/>
                    <a:pt x="76" y="30"/>
                  </a:cubicBezTo>
                  <a:cubicBezTo>
                    <a:pt x="65" y="34"/>
                    <a:pt x="57" y="40"/>
                    <a:pt x="49" y="47"/>
                  </a:cubicBezTo>
                  <a:cubicBezTo>
                    <a:pt x="42" y="55"/>
                    <a:pt x="36" y="63"/>
                    <a:pt x="31" y="74"/>
                  </a:cubicBezTo>
                  <a:cubicBezTo>
                    <a:pt x="27" y="84"/>
                    <a:pt x="25" y="95"/>
                    <a:pt x="25" y="107"/>
                  </a:cubicBezTo>
                  <a:cubicBezTo>
                    <a:pt x="25" y="119"/>
                    <a:pt x="27" y="129"/>
                    <a:pt x="30" y="139"/>
                  </a:cubicBezTo>
                  <a:cubicBezTo>
                    <a:pt x="34" y="148"/>
                    <a:pt x="39" y="156"/>
                    <a:pt x="46" y="163"/>
                  </a:cubicBezTo>
                  <a:cubicBezTo>
                    <a:pt x="53" y="169"/>
                    <a:pt x="61" y="174"/>
                    <a:pt x="71" y="178"/>
                  </a:cubicBezTo>
                  <a:cubicBezTo>
                    <a:pt x="81" y="181"/>
                    <a:pt x="93" y="183"/>
                    <a:pt x="106" y="183"/>
                  </a:cubicBezTo>
                  <a:cubicBezTo>
                    <a:pt x="110" y="183"/>
                    <a:pt x="115" y="183"/>
                    <a:pt x="121" y="182"/>
                  </a:cubicBezTo>
                  <a:cubicBezTo>
                    <a:pt x="127" y="181"/>
                    <a:pt x="132" y="179"/>
                    <a:pt x="136" y="177"/>
                  </a:cubicBezTo>
                  <a:cubicBezTo>
                    <a:pt x="143" y="199"/>
                    <a:pt x="143" y="199"/>
                    <a:pt x="143" y="199"/>
                  </a:cubicBezTo>
                  <a:cubicBezTo>
                    <a:pt x="137" y="202"/>
                    <a:pt x="131" y="204"/>
                    <a:pt x="124" y="205"/>
                  </a:cubicBezTo>
                  <a:cubicBezTo>
                    <a:pt x="118" y="206"/>
                    <a:pt x="110" y="207"/>
                    <a:pt x="102" y="207"/>
                  </a:cubicBezTo>
                  <a:cubicBezTo>
                    <a:pt x="87" y="207"/>
                    <a:pt x="74" y="205"/>
                    <a:pt x="61" y="200"/>
                  </a:cubicBezTo>
                  <a:cubicBezTo>
                    <a:pt x="49" y="196"/>
                    <a:pt x="38" y="190"/>
                    <a:pt x="29" y="182"/>
                  </a:cubicBezTo>
                  <a:cubicBezTo>
                    <a:pt x="20" y="173"/>
                    <a:pt x="13" y="163"/>
                    <a:pt x="7" y="151"/>
                  </a:cubicBezTo>
                  <a:cubicBezTo>
                    <a:pt x="2" y="138"/>
                    <a:pt x="0" y="124"/>
                    <a:pt x="0" y="108"/>
                  </a:cubicBezTo>
                  <a:cubicBezTo>
                    <a:pt x="0" y="91"/>
                    <a:pt x="3" y="76"/>
                    <a:pt x="9" y="63"/>
                  </a:cubicBezTo>
                  <a:cubicBezTo>
                    <a:pt x="14" y="50"/>
                    <a:pt x="22" y="38"/>
                    <a:pt x="32" y="29"/>
                  </a:cubicBezTo>
                  <a:cubicBezTo>
                    <a:pt x="42" y="20"/>
                    <a:pt x="54" y="12"/>
                    <a:pt x="67" y="7"/>
                  </a:cubicBezTo>
                  <a:cubicBezTo>
                    <a:pt x="80" y="2"/>
                    <a:pt x="94" y="0"/>
                    <a:pt x="109" y="0"/>
                  </a:cubicBezTo>
                  <a:cubicBezTo>
                    <a:pt x="123" y="0"/>
                    <a:pt x="136" y="2"/>
                    <a:pt x="148" y="6"/>
                  </a:cubicBezTo>
                  <a:cubicBezTo>
                    <a:pt x="160" y="10"/>
                    <a:pt x="170" y="15"/>
                    <a:pt x="179" y="23"/>
                  </a:cubicBezTo>
                  <a:cubicBezTo>
                    <a:pt x="188" y="30"/>
                    <a:pt x="195" y="40"/>
                    <a:pt x="200" y="50"/>
                  </a:cubicBezTo>
                  <a:cubicBezTo>
                    <a:pt x="205" y="61"/>
                    <a:pt x="207" y="74"/>
                    <a:pt x="207" y="87"/>
                  </a:cubicBezTo>
                  <a:cubicBezTo>
                    <a:pt x="207" y="97"/>
                    <a:pt x="205" y="106"/>
                    <a:pt x="202" y="115"/>
                  </a:cubicBezTo>
                  <a:cubicBezTo>
                    <a:pt x="199" y="123"/>
                    <a:pt x="194" y="130"/>
                    <a:pt x="188" y="137"/>
                  </a:cubicBezTo>
                  <a:cubicBezTo>
                    <a:pt x="182" y="143"/>
                    <a:pt x="175" y="148"/>
                    <a:pt x="167" y="151"/>
                  </a:cubicBezTo>
                  <a:cubicBezTo>
                    <a:pt x="159" y="155"/>
                    <a:pt x="151" y="157"/>
                    <a:pt x="141" y="157"/>
                  </a:cubicBezTo>
                  <a:cubicBezTo>
                    <a:pt x="138" y="157"/>
                    <a:pt x="134" y="156"/>
                    <a:pt x="131" y="156"/>
                  </a:cubicBezTo>
                  <a:cubicBezTo>
                    <a:pt x="128" y="155"/>
                    <a:pt x="125" y="153"/>
                    <a:pt x="123" y="151"/>
                  </a:cubicBezTo>
                  <a:cubicBezTo>
                    <a:pt x="121" y="149"/>
                    <a:pt x="119" y="147"/>
                    <a:pt x="118" y="144"/>
                  </a:cubicBezTo>
                  <a:cubicBezTo>
                    <a:pt x="117" y="140"/>
                    <a:pt x="116" y="137"/>
                    <a:pt x="117" y="132"/>
                  </a:cubicBezTo>
                  <a:cubicBezTo>
                    <a:pt x="116" y="132"/>
                    <a:pt x="116" y="132"/>
                    <a:pt x="116" y="132"/>
                  </a:cubicBezTo>
                  <a:cubicBezTo>
                    <a:pt x="114" y="135"/>
                    <a:pt x="111" y="138"/>
                    <a:pt x="109" y="141"/>
                  </a:cubicBezTo>
                  <a:cubicBezTo>
                    <a:pt x="106" y="144"/>
                    <a:pt x="103" y="147"/>
                    <a:pt x="100" y="149"/>
                  </a:cubicBezTo>
                  <a:cubicBezTo>
                    <a:pt x="97" y="152"/>
                    <a:pt x="93" y="153"/>
                    <a:pt x="89" y="155"/>
                  </a:cubicBezTo>
                  <a:cubicBezTo>
                    <a:pt x="86" y="156"/>
                    <a:pt x="81" y="157"/>
                    <a:pt x="77" y="157"/>
                  </a:cubicBezTo>
                  <a:cubicBezTo>
                    <a:pt x="73" y="157"/>
                    <a:pt x="70" y="156"/>
                    <a:pt x="66" y="154"/>
                  </a:cubicBezTo>
                  <a:cubicBezTo>
                    <a:pt x="63" y="153"/>
                    <a:pt x="60" y="151"/>
                    <a:pt x="58" y="148"/>
                  </a:cubicBezTo>
                  <a:cubicBezTo>
                    <a:pt x="55" y="145"/>
                    <a:pt x="53" y="141"/>
                    <a:pt x="52" y="137"/>
                  </a:cubicBezTo>
                  <a:cubicBezTo>
                    <a:pt x="51" y="133"/>
                    <a:pt x="50" y="129"/>
                    <a:pt x="50" y="124"/>
                  </a:cubicBezTo>
                  <a:cubicBezTo>
                    <a:pt x="50" y="114"/>
                    <a:pt x="51" y="105"/>
                    <a:pt x="54" y="96"/>
                  </a:cubicBezTo>
                  <a:cubicBezTo>
                    <a:pt x="57" y="87"/>
                    <a:pt x="62" y="80"/>
                    <a:pt x="67" y="73"/>
                  </a:cubicBezTo>
                  <a:cubicBezTo>
                    <a:pt x="72" y="66"/>
                    <a:pt x="78" y="60"/>
                    <a:pt x="85" y="56"/>
                  </a:cubicBezTo>
                  <a:cubicBezTo>
                    <a:pt x="92" y="52"/>
                    <a:pt x="99" y="50"/>
                    <a:pt x="107" y="50"/>
                  </a:cubicBezTo>
                  <a:cubicBezTo>
                    <a:pt x="112" y="50"/>
                    <a:pt x="117" y="51"/>
                    <a:pt x="120" y="52"/>
                  </a:cubicBezTo>
                  <a:cubicBezTo>
                    <a:pt x="124" y="54"/>
                    <a:pt x="127" y="56"/>
                    <a:pt x="130" y="59"/>
                  </a:cubicBezTo>
                  <a:lnTo>
                    <a:pt x="137" y="51"/>
                  </a:lnTo>
                  <a:close/>
                  <a:moveTo>
                    <a:pt x="123" y="79"/>
                  </a:moveTo>
                  <a:cubicBezTo>
                    <a:pt x="121" y="77"/>
                    <a:pt x="119" y="76"/>
                    <a:pt x="117" y="75"/>
                  </a:cubicBezTo>
                  <a:cubicBezTo>
                    <a:pt x="115" y="74"/>
                    <a:pt x="112" y="74"/>
                    <a:pt x="109" y="74"/>
                  </a:cubicBezTo>
                  <a:cubicBezTo>
                    <a:pt x="104" y="74"/>
                    <a:pt x="100" y="75"/>
                    <a:pt x="96" y="78"/>
                  </a:cubicBezTo>
                  <a:cubicBezTo>
                    <a:pt x="92" y="80"/>
                    <a:pt x="89" y="83"/>
                    <a:pt x="86" y="88"/>
                  </a:cubicBezTo>
                  <a:cubicBezTo>
                    <a:pt x="84" y="92"/>
                    <a:pt x="81" y="96"/>
                    <a:pt x="80" y="101"/>
                  </a:cubicBezTo>
                  <a:cubicBezTo>
                    <a:pt x="78" y="106"/>
                    <a:pt x="78" y="111"/>
                    <a:pt x="78" y="116"/>
                  </a:cubicBezTo>
                  <a:cubicBezTo>
                    <a:pt x="78" y="121"/>
                    <a:pt x="79" y="125"/>
                    <a:pt x="81" y="128"/>
                  </a:cubicBezTo>
                  <a:cubicBezTo>
                    <a:pt x="83" y="132"/>
                    <a:pt x="86" y="133"/>
                    <a:pt x="91" y="133"/>
                  </a:cubicBezTo>
                  <a:cubicBezTo>
                    <a:pt x="93" y="133"/>
                    <a:pt x="96" y="133"/>
                    <a:pt x="98" y="131"/>
                  </a:cubicBezTo>
                  <a:cubicBezTo>
                    <a:pt x="100" y="130"/>
                    <a:pt x="103" y="128"/>
                    <a:pt x="105" y="126"/>
                  </a:cubicBezTo>
                  <a:cubicBezTo>
                    <a:pt x="107" y="124"/>
                    <a:pt x="110" y="122"/>
                    <a:pt x="112" y="119"/>
                  </a:cubicBezTo>
                  <a:cubicBezTo>
                    <a:pt x="114" y="116"/>
                    <a:pt x="116" y="113"/>
                    <a:pt x="117" y="110"/>
                  </a:cubicBezTo>
                  <a:lnTo>
                    <a:pt x="123" y="79"/>
                  </a:lnTo>
                  <a:close/>
                </a:path>
              </a:pathLst>
            </a:custGeom>
            <a:grpFill/>
            <a:ln w="9525">
              <a:noFill/>
            </a:ln>
          </p:spPr>
          <p:txBody>
            <a:bodyPr/>
            <a:lstStyle/>
            <a:p>
              <a:pPr fontAlgn="auto">
                <a:spcBef>
                  <a:spcPts val="0"/>
                </a:spcBef>
                <a:spcAft>
                  <a:spcPts val="0"/>
                </a:spcAft>
                <a:defRPr/>
              </a:pPr>
              <a:endParaRPr lang="zh-CN" altLang="en-US">
                <a:latin typeface="+mn-lt"/>
                <a:ea typeface="+mn-ea"/>
                <a:cs typeface="+mn-ea"/>
                <a:sym typeface="+mn-lt"/>
              </a:endParaRPr>
            </a:p>
          </p:txBody>
        </p:sp>
      </p:grpSp>
      <p:grpSp>
        <p:nvGrpSpPr>
          <p:cNvPr id="8" name="组合 7"/>
          <p:cNvGrpSpPr/>
          <p:nvPr/>
        </p:nvGrpSpPr>
        <p:grpSpPr>
          <a:xfrm>
            <a:off x="6370760" y="1277020"/>
            <a:ext cx="1423035" cy="1423035"/>
            <a:chOff x="6496050" y="2037080"/>
            <a:chExt cx="1423035" cy="1423035"/>
          </a:xfrm>
          <a:solidFill>
            <a:schemeClr val="bg1"/>
          </a:solidFill>
        </p:grpSpPr>
        <p:sp>
          <p:nvSpPr>
            <p:cNvPr id="52" name="泪滴形 51"/>
            <p:cNvSpPr/>
            <p:nvPr/>
          </p:nvSpPr>
          <p:spPr>
            <a:xfrm rot="8100000">
              <a:off x="6496050" y="2037080"/>
              <a:ext cx="1423035" cy="1423035"/>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36875" name="Freeform 12"/>
            <p:cNvSpPr>
              <a:spLocks noEditPoints="1"/>
            </p:cNvSpPr>
            <p:nvPr/>
          </p:nvSpPr>
          <p:spPr>
            <a:xfrm>
              <a:off x="6882765" y="2398395"/>
              <a:ext cx="663575" cy="69913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grpFill/>
            <a:ln w="9525">
              <a:noFill/>
            </a:ln>
          </p:spPr>
          <p:txBody>
            <a:bodyPr/>
            <a:lstStyle/>
            <a:p>
              <a:pPr fontAlgn="auto">
                <a:spcBef>
                  <a:spcPts val="0"/>
                </a:spcBef>
                <a:spcAft>
                  <a:spcPts val="0"/>
                </a:spcAft>
                <a:defRPr/>
              </a:pPr>
              <a:endParaRPr lang="zh-CN" altLang="en-US">
                <a:latin typeface="+mn-lt"/>
                <a:ea typeface="+mn-ea"/>
                <a:cs typeface="+mn-ea"/>
                <a:sym typeface="+mn-lt"/>
              </a:endParaRPr>
            </a:p>
          </p:txBody>
        </p:sp>
      </p:grpSp>
      <p:grpSp>
        <p:nvGrpSpPr>
          <p:cNvPr id="9" name="组合 8"/>
          <p:cNvGrpSpPr/>
          <p:nvPr/>
        </p:nvGrpSpPr>
        <p:grpSpPr>
          <a:xfrm>
            <a:off x="8919488" y="1293816"/>
            <a:ext cx="1423035" cy="1423035"/>
            <a:chOff x="8827770" y="2037080"/>
            <a:chExt cx="1423035" cy="1423035"/>
          </a:xfrm>
          <a:solidFill>
            <a:schemeClr val="bg1"/>
          </a:solidFill>
        </p:grpSpPr>
        <p:sp>
          <p:nvSpPr>
            <p:cNvPr id="53" name="泪滴形 52"/>
            <p:cNvSpPr/>
            <p:nvPr/>
          </p:nvSpPr>
          <p:spPr>
            <a:xfrm rot="8100000">
              <a:off x="8827770" y="2037080"/>
              <a:ext cx="1423035" cy="1423035"/>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36876" name="Freeform 10"/>
            <p:cNvSpPr>
              <a:spLocks noEditPoints="1"/>
            </p:cNvSpPr>
            <p:nvPr/>
          </p:nvSpPr>
          <p:spPr>
            <a:xfrm>
              <a:off x="9253220" y="2385695"/>
              <a:ext cx="639445" cy="72517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grpFill/>
            <a:ln w="9525">
              <a:noFill/>
            </a:ln>
          </p:spPr>
          <p:txBody>
            <a:bodyPr/>
            <a:lstStyle/>
            <a:p>
              <a:pPr fontAlgn="auto">
                <a:spcBef>
                  <a:spcPts val="0"/>
                </a:spcBef>
                <a:spcAft>
                  <a:spcPts val="0"/>
                </a:spcAft>
                <a:defRPr/>
              </a:pPr>
              <a:endParaRPr lang="zh-CN" altLang="en-US">
                <a:latin typeface="+mn-lt"/>
                <a:ea typeface="+mn-ea"/>
                <a:cs typeface="+mn-ea"/>
                <a:sym typeface="+mn-lt"/>
              </a:endParaRPr>
            </a:p>
          </p:txBody>
        </p:sp>
      </p:grpSp>
      <p:sp>
        <p:nvSpPr>
          <p:cNvPr id="19" name="文本框 15"/>
          <p:cNvSpPr txBox="1"/>
          <p:nvPr/>
        </p:nvSpPr>
        <p:spPr>
          <a:xfrm>
            <a:off x="946151" y="412752"/>
            <a:ext cx="8710083" cy="441211"/>
          </a:xfrm>
          <a:prstGeom prst="rect">
            <a:avLst/>
          </a:prstGeom>
          <a:noFill/>
        </p:spPr>
        <p:txBody>
          <a:bodyPr lIns="91440" tIns="45720" rIns="91440" bIns="45720">
            <a:spAutoFit/>
          </a:bodyPr>
          <a:lstStyle/>
          <a:p>
            <a:pPr fontAlgn="auto">
              <a:spcBef>
                <a:spcPts val="0"/>
              </a:spcBef>
              <a:spcAft>
                <a:spcPts val="0"/>
              </a:spcAft>
              <a:defRPr/>
            </a:pPr>
            <a:r>
              <a:rPr lang="zh-CN" altLang="en-US" sz="2267" b="1" dirty="0">
                <a:solidFill>
                  <a:srgbClr val="1B4367"/>
                </a:solidFill>
                <a:latin typeface="+mn-lt"/>
                <a:ea typeface="+mn-ea"/>
                <a:cs typeface="+mn-ea"/>
                <a:sym typeface="+mn-lt"/>
              </a:rPr>
              <a:t>数字技术已逐步渗透到各行各业，驱动万亿级产业集群</a:t>
            </a:r>
          </a:p>
        </p:txBody>
      </p:sp>
      <p:sp>
        <p:nvSpPr>
          <p:cNvPr id="20" name="TextBox 1210"/>
          <p:cNvSpPr/>
          <p:nvPr/>
        </p:nvSpPr>
        <p:spPr>
          <a:xfrm>
            <a:off x="1288101" y="3194051"/>
            <a:ext cx="1422184" cy="461665"/>
          </a:xfrm>
          <a:prstGeom prst="rect">
            <a:avLst/>
          </a:prstGeom>
          <a:noFill/>
          <a:ln w="9525">
            <a:noFill/>
            <a:miter/>
          </a:ln>
        </p:spPr>
        <p:txBody>
          <a:bodyPr wrap="none" lIns="91440" tIns="45720" rIns="91440" bIns="45720">
            <a:spAutoFit/>
          </a:bodyPr>
          <a:lstStyle/>
          <a:p>
            <a:pPr algn="ctr" fontAlgn="auto">
              <a:spcBef>
                <a:spcPts val="0"/>
              </a:spcBef>
              <a:spcAft>
                <a:spcPts val="0"/>
              </a:spcAft>
              <a:defRPr/>
            </a:pPr>
            <a:r>
              <a:rPr lang="zh-CN" altLang="en-US" sz="2400" b="1" dirty="0">
                <a:solidFill>
                  <a:srgbClr val="1B4367"/>
                </a:solidFill>
                <a:latin typeface="+mn-lt"/>
                <a:ea typeface="+mn-ea"/>
                <a:cs typeface="+mn-ea"/>
                <a:sym typeface="+mn-lt"/>
              </a:rPr>
              <a:t>零售行业</a:t>
            </a:r>
          </a:p>
        </p:txBody>
      </p:sp>
      <p:sp>
        <p:nvSpPr>
          <p:cNvPr id="22" name="TextBox 1210"/>
          <p:cNvSpPr/>
          <p:nvPr/>
        </p:nvSpPr>
        <p:spPr>
          <a:xfrm>
            <a:off x="3709395" y="3242733"/>
            <a:ext cx="1731563" cy="461665"/>
          </a:xfrm>
          <a:prstGeom prst="rect">
            <a:avLst/>
          </a:prstGeom>
          <a:noFill/>
          <a:ln w="9525">
            <a:noFill/>
            <a:miter/>
          </a:ln>
        </p:spPr>
        <p:txBody>
          <a:bodyPr wrap="none" lIns="91440" tIns="45720" rIns="91440" bIns="45720">
            <a:spAutoFit/>
          </a:bodyPr>
          <a:lstStyle/>
          <a:p>
            <a:pPr algn="ctr" fontAlgn="auto">
              <a:spcBef>
                <a:spcPts val="0"/>
              </a:spcBef>
              <a:spcAft>
                <a:spcPts val="0"/>
              </a:spcAft>
              <a:defRPr/>
            </a:pPr>
            <a:r>
              <a:rPr lang="zh-CN" altLang="en-US" sz="2400" b="1" dirty="0">
                <a:solidFill>
                  <a:srgbClr val="1B4367"/>
                </a:solidFill>
                <a:latin typeface="+mn-lt"/>
                <a:ea typeface="+mn-ea"/>
                <a:cs typeface="+mn-ea"/>
                <a:sym typeface="+mn-lt"/>
              </a:rPr>
              <a:t>智能机器人</a:t>
            </a:r>
          </a:p>
        </p:txBody>
      </p:sp>
      <p:sp>
        <p:nvSpPr>
          <p:cNvPr id="23" name="文本框 8"/>
          <p:cNvSpPr txBox="1"/>
          <p:nvPr/>
        </p:nvSpPr>
        <p:spPr>
          <a:xfrm>
            <a:off x="3742267" y="3782485"/>
            <a:ext cx="2095500" cy="1631216"/>
          </a:xfrm>
          <a:prstGeom prst="rect">
            <a:avLst/>
          </a:prstGeom>
          <a:noFill/>
          <a:ln>
            <a:noFill/>
          </a:ln>
        </p:spPr>
        <p:txBody>
          <a:bodyPr lIns="91440" tIns="45720" rIns="91440" bIns="45720">
            <a:spAutoFit/>
          </a:bodyPr>
          <a:lstStyle/>
          <a:p>
            <a:pPr algn="ctr" fontAlgn="auto">
              <a:lnSpc>
                <a:spcPts val="2000"/>
              </a:lnSpc>
              <a:spcBef>
                <a:spcPts val="0"/>
              </a:spcBef>
              <a:spcAft>
                <a:spcPts val="0"/>
              </a:spcAft>
              <a:defRPr/>
            </a:pPr>
            <a:r>
              <a:rPr lang="en-US" altLang="zh-CN" dirty="0">
                <a:latin typeface="+mn-lt"/>
                <a:ea typeface="+mn-ea"/>
              </a:rPr>
              <a:t>•</a:t>
            </a:r>
            <a:r>
              <a:rPr lang="zh-CN" altLang="en-US" dirty="0">
                <a:solidFill>
                  <a:schemeClr val="tx1">
                    <a:lumMod val="75000"/>
                    <a:lumOff val="25000"/>
                  </a:schemeClr>
                </a:solidFill>
                <a:latin typeface="+mn-lt"/>
                <a:ea typeface="+mn-ea"/>
                <a:cs typeface="+mn-ea"/>
                <a:sym typeface="+mn-lt"/>
              </a:rPr>
              <a:t>依托人工智能技术，智能公共服务机器人应用场景和服务模式不断拓展，带动服务机器人市场规模高速增长。</a:t>
            </a:r>
            <a:endParaRPr lang="en-US" altLang="zh-CN" dirty="0">
              <a:solidFill>
                <a:schemeClr val="tx1">
                  <a:lumMod val="75000"/>
                  <a:lumOff val="25000"/>
                </a:schemeClr>
              </a:solidFill>
              <a:latin typeface="+mn-lt"/>
              <a:ea typeface="+mn-ea"/>
              <a:cs typeface="+mn-ea"/>
              <a:sym typeface="+mn-lt"/>
            </a:endParaRPr>
          </a:p>
        </p:txBody>
      </p:sp>
      <p:sp>
        <p:nvSpPr>
          <p:cNvPr id="24" name="TextBox 1210"/>
          <p:cNvSpPr/>
          <p:nvPr/>
        </p:nvSpPr>
        <p:spPr>
          <a:xfrm>
            <a:off x="6376568" y="3242733"/>
            <a:ext cx="1422184" cy="461665"/>
          </a:xfrm>
          <a:prstGeom prst="rect">
            <a:avLst/>
          </a:prstGeom>
          <a:noFill/>
          <a:ln w="9525">
            <a:noFill/>
            <a:miter/>
          </a:ln>
        </p:spPr>
        <p:txBody>
          <a:bodyPr wrap="none" lIns="91440" tIns="45720" rIns="91440" bIns="45720">
            <a:spAutoFit/>
          </a:bodyPr>
          <a:lstStyle/>
          <a:p>
            <a:pPr algn="ctr" fontAlgn="auto">
              <a:spcBef>
                <a:spcPts val="0"/>
              </a:spcBef>
              <a:spcAft>
                <a:spcPts val="0"/>
              </a:spcAft>
              <a:defRPr/>
            </a:pPr>
            <a:r>
              <a:rPr lang="zh-CN" altLang="en-US" sz="2400" b="1" dirty="0">
                <a:solidFill>
                  <a:srgbClr val="1B4367"/>
                </a:solidFill>
                <a:latin typeface="+mn-lt"/>
                <a:ea typeface="+mn-ea"/>
                <a:cs typeface="+mn-ea"/>
                <a:sym typeface="+mn-lt"/>
              </a:rPr>
              <a:t>交通出行</a:t>
            </a:r>
          </a:p>
        </p:txBody>
      </p:sp>
      <p:sp>
        <p:nvSpPr>
          <p:cNvPr id="25" name="文本框 8"/>
          <p:cNvSpPr txBox="1"/>
          <p:nvPr/>
        </p:nvSpPr>
        <p:spPr>
          <a:xfrm>
            <a:off x="6233585" y="3725333"/>
            <a:ext cx="1943100" cy="1477328"/>
          </a:xfrm>
          <a:prstGeom prst="rect">
            <a:avLst/>
          </a:prstGeom>
          <a:noFill/>
          <a:ln>
            <a:noFill/>
          </a:ln>
        </p:spPr>
        <p:txBody>
          <a:bodyPr lIns="91440" tIns="45720" rIns="91440" bIns="45720">
            <a:spAutoFit/>
          </a:bodyPr>
          <a:lstStyle/>
          <a:p>
            <a:pPr fontAlgn="auto">
              <a:spcBef>
                <a:spcPts val="0"/>
              </a:spcBef>
              <a:spcAft>
                <a:spcPts val="0"/>
              </a:spcAft>
              <a:defRPr/>
            </a:pPr>
            <a:r>
              <a:rPr lang="en-US" altLang="zh-CN" dirty="0">
                <a:solidFill>
                  <a:schemeClr val="tx1">
                    <a:lumMod val="75000"/>
                    <a:lumOff val="25000"/>
                  </a:schemeClr>
                </a:solidFill>
                <a:latin typeface="+mn-lt"/>
                <a:ea typeface="+mn-ea"/>
                <a:cs typeface="+mn-ea"/>
                <a:sym typeface="+mn-lt"/>
              </a:rPr>
              <a:t>•</a:t>
            </a:r>
            <a:r>
              <a:rPr lang="zh-CN" altLang="en-US" dirty="0">
                <a:solidFill>
                  <a:schemeClr val="tx1">
                    <a:lumMod val="75000"/>
                    <a:lumOff val="25000"/>
                  </a:schemeClr>
                </a:solidFill>
                <a:latin typeface="+mn-lt"/>
                <a:ea typeface="+mn-ea"/>
                <a:cs typeface="+mn-ea"/>
                <a:sym typeface="+mn-lt"/>
              </a:rPr>
              <a:t>自动驾驶</a:t>
            </a:r>
            <a:r>
              <a:rPr lang="en-US" altLang="zh-CN" dirty="0">
                <a:solidFill>
                  <a:schemeClr val="tx1">
                    <a:lumMod val="75000"/>
                    <a:lumOff val="25000"/>
                  </a:schemeClr>
                </a:solidFill>
                <a:latin typeface="+mn-lt"/>
                <a:ea typeface="+mn-ea"/>
                <a:cs typeface="+mn-ea"/>
                <a:sym typeface="+mn-lt"/>
              </a:rPr>
              <a:t>—</a:t>
            </a:r>
            <a:r>
              <a:rPr lang="zh-CN" altLang="en-US" dirty="0">
                <a:solidFill>
                  <a:schemeClr val="tx1">
                    <a:lumMod val="75000"/>
                    <a:lumOff val="25000"/>
                  </a:schemeClr>
                </a:solidFill>
                <a:latin typeface="+mn-lt"/>
                <a:ea typeface="+mn-ea"/>
                <a:cs typeface="+mn-ea"/>
                <a:sym typeface="+mn-lt"/>
              </a:rPr>
              <a:t>自动驾驶技术即将实用，他对出行领域的影响有以预见的巨大</a:t>
            </a:r>
            <a:endParaRPr lang="en-US" altLang="zh-CN" dirty="0">
              <a:solidFill>
                <a:schemeClr val="tx1">
                  <a:lumMod val="75000"/>
                  <a:lumOff val="25000"/>
                </a:schemeClr>
              </a:solidFill>
              <a:latin typeface="+mn-lt"/>
              <a:ea typeface="+mn-ea"/>
              <a:cs typeface="+mn-ea"/>
              <a:sym typeface="+mn-lt"/>
            </a:endParaRPr>
          </a:p>
        </p:txBody>
      </p:sp>
      <p:sp>
        <p:nvSpPr>
          <p:cNvPr id="26" name="TextBox 1210"/>
          <p:cNvSpPr/>
          <p:nvPr/>
        </p:nvSpPr>
        <p:spPr>
          <a:xfrm>
            <a:off x="8920801" y="3221567"/>
            <a:ext cx="1422184" cy="461665"/>
          </a:xfrm>
          <a:prstGeom prst="rect">
            <a:avLst/>
          </a:prstGeom>
          <a:noFill/>
          <a:ln w="9525">
            <a:noFill/>
            <a:miter/>
          </a:ln>
        </p:spPr>
        <p:txBody>
          <a:bodyPr wrap="none" lIns="91440" tIns="45720" rIns="91440" bIns="45720">
            <a:spAutoFit/>
          </a:bodyPr>
          <a:lstStyle/>
          <a:p>
            <a:pPr algn="ctr" fontAlgn="auto">
              <a:spcBef>
                <a:spcPts val="0"/>
              </a:spcBef>
              <a:spcAft>
                <a:spcPts val="0"/>
              </a:spcAft>
              <a:defRPr/>
            </a:pPr>
            <a:r>
              <a:rPr lang="zh-CN" altLang="en-US" sz="2400" b="1" dirty="0">
                <a:solidFill>
                  <a:srgbClr val="1B4367"/>
                </a:solidFill>
                <a:latin typeface="+mn-lt"/>
                <a:ea typeface="+mn-ea"/>
                <a:cs typeface="+mn-ea"/>
                <a:sym typeface="+mn-lt"/>
              </a:rPr>
              <a:t>制造行业</a:t>
            </a:r>
          </a:p>
        </p:txBody>
      </p:sp>
      <p:sp>
        <p:nvSpPr>
          <p:cNvPr id="27" name="文本框 8"/>
          <p:cNvSpPr txBox="1"/>
          <p:nvPr/>
        </p:nvSpPr>
        <p:spPr>
          <a:xfrm>
            <a:off x="8625418" y="3761317"/>
            <a:ext cx="2719916" cy="1887696"/>
          </a:xfrm>
          <a:prstGeom prst="rect">
            <a:avLst/>
          </a:prstGeom>
          <a:noFill/>
          <a:ln>
            <a:noFill/>
          </a:ln>
        </p:spPr>
        <p:txBody>
          <a:bodyPr wrap="square" lIns="91440" tIns="45720" rIns="91440" bIns="45720">
            <a:spAutoFit/>
          </a:bodyPr>
          <a:lstStyle/>
          <a:p>
            <a:pPr fontAlgn="auto">
              <a:lnSpc>
                <a:spcPts val="2000"/>
              </a:lnSpc>
              <a:spcBef>
                <a:spcPts val="0"/>
              </a:spcBef>
              <a:spcAft>
                <a:spcPts val="0"/>
              </a:spcAft>
              <a:defRPr/>
            </a:pPr>
            <a:r>
              <a:rPr lang="en-US" altLang="zh-CN" dirty="0">
                <a:solidFill>
                  <a:schemeClr val="tx1">
                    <a:lumMod val="75000"/>
                    <a:lumOff val="25000"/>
                  </a:schemeClr>
                </a:solidFill>
                <a:latin typeface="+mn-lt"/>
                <a:ea typeface="+mn-ea"/>
                <a:cs typeface="+mn-ea"/>
                <a:sym typeface="+mn-lt"/>
              </a:rPr>
              <a:t>•</a:t>
            </a:r>
            <a:r>
              <a:rPr lang="zh-CN" altLang="en-US" dirty="0">
                <a:solidFill>
                  <a:schemeClr val="tx1">
                    <a:lumMod val="75000"/>
                    <a:lumOff val="25000"/>
                  </a:schemeClr>
                </a:solidFill>
                <a:latin typeface="+mn-lt"/>
                <a:ea typeface="+mn-ea"/>
                <a:cs typeface="+mn-ea"/>
                <a:sym typeface="+mn-lt"/>
              </a:rPr>
              <a:t>互联化</a:t>
            </a:r>
            <a:r>
              <a:rPr lang="en-US" altLang="zh-CN" dirty="0">
                <a:solidFill>
                  <a:schemeClr val="tx1">
                    <a:lumMod val="75000"/>
                    <a:lumOff val="25000"/>
                  </a:schemeClr>
                </a:solidFill>
                <a:latin typeface="+mn-lt"/>
                <a:ea typeface="+mn-ea"/>
                <a:cs typeface="+mn-ea"/>
                <a:sym typeface="+mn-lt"/>
              </a:rPr>
              <a:t>—</a:t>
            </a:r>
            <a:r>
              <a:rPr lang="zh-CN" altLang="en-US" dirty="0">
                <a:solidFill>
                  <a:schemeClr val="tx1">
                    <a:lumMod val="75000"/>
                    <a:lumOff val="25000"/>
                  </a:schemeClr>
                </a:solidFill>
                <a:latin typeface="+mn-lt"/>
                <a:ea typeface="+mn-ea"/>
                <a:cs typeface="+mn-ea"/>
                <a:sym typeface="+mn-lt"/>
              </a:rPr>
              <a:t>在离散的网络节点之间建立链接，提高可见性</a:t>
            </a:r>
          </a:p>
          <a:p>
            <a:pPr fontAlgn="auto">
              <a:lnSpc>
                <a:spcPts val="2000"/>
              </a:lnSpc>
              <a:spcBef>
                <a:spcPts val="0"/>
              </a:spcBef>
              <a:spcAft>
                <a:spcPts val="0"/>
              </a:spcAft>
              <a:defRPr/>
            </a:pPr>
            <a:r>
              <a:rPr lang="en-US" altLang="zh-CN" dirty="0">
                <a:solidFill>
                  <a:schemeClr val="tx1">
                    <a:lumMod val="75000"/>
                    <a:lumOff val="25000"/>
                  </a:schemeClr>
                </a:solidFill>
                <a:latin typeface="+mn-lt"/>
                <a:ea typeface="+mn-ea"/>
                <a:cs typeface="+mn-ea"/>
                <a:sym typeface="+mn-lt"/>
              </a:rPr>
              <a:t>•</a:t>
            </a:r>
            <a:r>
              <a:rPr lang="zh-CN" altLang="en-US" dirty="0">
                <a:solidFill>
                  <a:schemeClr val="tx1">
                    <a:lumMod val="75000"/>
                    <a:lumOff val="25000"/>
                  </a:schemeClr>
                </a:solidFill>
                <a:latin typeface="+mn-lt"/>
                <a:ea typeface="+mn-ea"/>
                <a:cs typeface="+mn-ea"/>
                <a:sym typeface="+mn-lt"/>
              </a:rPr>
              <a:t>自动化</a:t>
            </a:r>
            <a:r>
              <a:rPr lang="en-US" altLang="zh-CN" dirty="0">
                <a:solidFill>
                  <a:schemeClr val="tx1">
                    <a:lumMod val="75000"/>
                    <a:lumOff val="25000"/>
                  </a:schemeClr>
                </a:solidFill>
                <a:latin typeface="+mn-lt"/>
                <a:ea typeface="+mn-ea"/>
                <a:cs typeface="+mn-ea"/>
                <a:sym typeface="+mn-lt"/>
              </a:rPr>
              <a:t>—</a:t>
            </a:r>
            <a:r>
              <a:rPr lang="zh-CN" altLang="en-US" dirty="0">
                <a:solidFill>
                  <a:schemeClr val="tx1">
                    <a:lumMod val="75000"/>
                    <a:lumOff val="25000"/>
                  </a:schemeClr>
                </a:solidFill>
                <a:latin typeface="+mn-lt"/>
                <a:ea typeface="+mn-ea"/>
                <a:cs typeface="+mn-ea"/>
                <a:sym typeface="+mn-lt"/>
              </a:rPr>
              <a:t>整合响应机制、自动化和远程活动</a:t>
            </a:r>
          </a:p>
          <a:p>
            <a:pPr fontAlgn="auto">
              <a:lnSpc>
                <a:spcPts val="2000"/>
              </a:lnSpc>
              <a:spcBef>
                <a:spcPts val="0"/>
              </a:spcBef>
              <a:spcAft>
                <a:spcPts val="0"/>
              </a:spcAft>
              <a:defRPr/>
            </a:pPr>
            <a:r>
              <a:rPr lang="en-US" altLang="zh-CN" dirty="0">
                <a:solidFill>
                  <a:schemeClr val="tx1">
                    <a:lumMod val="75000"/>
                    <a:lumOff val="25000"/>
                  </a:schemeClr>
                </a:solidFill>
                <a:latin typeface="+mn-lt"/>
                <a:ea typeface="+mn-ea"/>
                <a:cs typeface="+mn-ea"/>
                <a:sym typeface="+mn-lt"/>
              </a:rPr>
              <a:t>•</a:t>
            </a:r>
            <a:r>
              <a:rPr lang="zh-CN" altLang="en-US" dirty="0">
                <a:solidFill>
                  <a:schemeClr val="tx1">
                    <a:lumMod val="75000"/>
                    <a:lumOff val="25000"/>
                  </a:schemeClr>
                </a:solidFill>
                <a:latin typeface="+mn-lt"/>
                <a:ea typeface="+mn-ea"/>
                <a:cs typeface="+mn-ea"/>
                <a:sym typeface="+mn-lt"/>
              </a:rPr>
              <a:t>智能化</a:t>
            </a:r>
            <a:r>
              <a:rPr lang="en-US" altLang="zh-CN" dirty="0">
                <a:solidFill>
                  <a:schemeClr val="tx1">
                    <a:lumMod val="75000"/>
                    <a:lumOff val="25000"/>
                  </a:schemeClr>
                </a:solidFill>
                <a:latin typeface="+mn-lt"/>
                <a:ea typeface="+mn-ea"/>
                <a:cs typeface="+mn-ea"/>
                <a:sym typeface="+mn-lt"/>
              </a:rPr>
              <a:t>—</a:t>
            </a:r>
            <a:r>
              <a:rPr lang="zh-CN" altLang="en-US" dirty="0">
                <a:solidFill>
                  <a:schemeClr val="tx1">
                    <a:lumMod val="75000"/>
                    <a:lumOff val="25000"/>
                  </a:schemeClr>
                </a:solidFill>
                <a:latin typeface="+mn-lt"/>
                <a:ea typeface="+mn-ea"/>
                <a:cs typeface="+mn-ea"/>
                <a:sym typeface="+mn-lt"/>
              </a:rPr>
              <a:t>自动完成事件识别和决策制定</a:t>
            </a:r>
            <a:endParaRPr lang="en-US" altLang="zh-CN" dirty="0">
              <a:solidFill>
                <a:schemeClr val="tx1">
                  <a:lumMod val="75000"/>
                  <a:lumOff val="25000"/>
                </a:schemeClr>
              </a:solidFill>
              <a:latin typeface="+mn-lt"/>
              <a:ea typeface="+mn-ea"/>
              <a:cs typeface="+mn-ea"/>
              <a:sym typeface="+mn-lt"/>
            </a:endParaRPr>
          </a:p>
        </p:txBody>
      </p:sp>
      <p:cxnSp>
        <p:nvCxnSpPr>
          <p:cNvPr id="28" name="直接连接符 27"/>
          <p:cNvCxnSpPr>
            <a:cxnSpLocks/>
          </p:cNvCxnSpPr>
          <p:nvPr/>
        </p:nvCxnSpPr>
        <p:spPr>
          <a:xfrm flipV="1">
            <a:off x="1032933" y="855134"/>
            <a:ext cx="6527800" cy="21167"/>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0126" name="文本框 3"/>
          <p:cNvSpPr txBox="1">
            <a:spLocks noChangeArrowheads="1"/>
          </p:cNvSpPr>
          <p:nvPr/>
        </p:nvSpPr>
        <p:spPr bwMode="auto">
          <a:xfrm>
            <a:off x="846667" y="3594100"/>
            <a:ext cx="2474384" cy="1610762"/>
          </a:xfrm>
          <a:prstGeom prst="rect">
            <a:avLst/>
          </a:prstGeom>
          <a:noFill/>
          <a:ln w="9525">
            <a:noFill/>
            <a:miter lim="800000"/>
            <a:headEnd/>
            <a:tailEnd/>
          </a:ln>
        </p:spPr>
        <p:txBody>
          <a:bodyPr>
            <a:spAutoFit/>
          </a:bodyPr>
          <a:lstStyle/>
          <a:p>
            <a:r>
              <a:rPr lang="en-US" altLang="zh-CN" sz="2667">
                <a:latin typeface="微软雅黑" pitchFamily="34" charset="-122"/>
                <a:ea typeface="微软雅黑" pitchFamily="34" charset="-122"/>
              </a:rPr>
              <a:t>•</a:t>
            </a:r>
            <a:r>
              <a:rPr lang="zh-CN" altLang="en-US">
                <a:latin typeface="微软雅黑" pitchFamily="34" charset="-122"/>
                <a:ea typeface="微软雅黑" pitchFamily="34" charset="-122"/>
              </a:rPr>
              <a:t>供应链智能化</a:t>
            </a:r>
            <a:r>
              <a:rPr lang="en-US" altLang="zh-CN">
                <a:latin typeface="微软雅黑" pitchFamily="34" charset="-122"/>
                <a:ea typeface="微软雅黑" pitchFamily="34" charset="-122"/>
              </a:rPr>
              <a:t>—</a:t>
            </a:r>
            <a:r>
              <a:rPr lang="zh-CN" altLang="en-US">
                <a:latin typeface="微软雅黑" pitchFamily="34" charset="-122"/>
                <a:ea typeface="微软雅黑" pitchFamily="34" charset="-122"/>
              </a:rPr>
              <a:t>数字化正在重新定义供应链，使之成为整合了实时信息的协调完整的智能系统，高效与成本优化</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1650"/>
                            </p:stCondLst>
                            <p:childTnLst>
                              <p:par>
                                <p:cTn id="13" presetID="22" presetClass="entr" presetSubtype="8"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300"/>
                                        <p:tgtEl>
                                          <p:spTgt spid="28"/>
                                        </p:tgtEl>
                                      </p:cBhvr>
                                    </p:animEffect>
                                  </p:childTnLst>
                                </p:cTn>
                              </p:par>
                            </p:childTnLst>
                          </p:cTn>
                        </p:par>
                        <p:par>
                          <p:cTn id="16" fill="hold">
                            <p:stCondLst>
                              <p:cond delay="195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2450"/>
                            </p:stCondLst>
                            <p:childTnLst>
                              <p:par>
                                <p:cTn id="23" presetID="53" presetClass="entr" presetSubtype="16"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p:stCondLst>
                              <p:cond delay="2950"/>
                            </p:stCondLst>
                            <p:childTnLst>
                              <p:par>
                                <p:cTn id="29" presetID="53" presetClass="entr" presetSubtype="16"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3450"/>
                            </p:stCondLst>
                            <p:childTnLst>
                              <p:par>
                                <p:cTn id="35" presetID="53" presetClass="entr" presetSubtype="16"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3950"/>
                            </p:stCondLst>
                            <p:childTnLst>
                              <p:par>
                                <p:cTn id="41" presetID="1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p:tgtEl>
                                          <p:spTgt spid="23"/>
                                        </p:tgtEl>
                                        <p:attrNameLst>
                                          <p:attrName>ppt_x</p:attrName>
                                        </p:attrNameLst>
                                      </p:cBhvr>
                                      <p:tavLst>
                                        <p:tav tm="0">
                                          <p:val>
                                            <p:strVal val="#ppt_x-#ppt_w*1.125000"/>
                                          </p:val>
                                        </p:tav>
                                        <p:tav tm="100000">
                                          <p:val>
                                            <p:strVal val="#ppt_x"/>
                                          </p:val>
                                        </p:tav>
                                      </p:tavLst>
                                    </p:anim>
                                    <p:animEffect transition="in" filter="wipe(right)">
                                      <p:cBhvr>
                                        <p:cTn id="44" dur="500"/>
                                        <p:tgtEl>
                                          <p:spTgt spid="23"/>
                                        </p:tgtEl>
                                      </p:cBhvr>
                                    </p:animEffect>
                                  </p:childTnLst>
                                </p:cTn>
                              </p:par>
                            </p:childTnLst>
                          </p:cTn>
                        </p:par>
                        <p:par>
                          <p:cTn id="45" fill="hold">
                            <p:stCondLst>
                              <p:cond delay="4450"/>
                            </p:stCondLst>
                            <p:childTnLst>
                              <p:par>
                                <p:cTn id="46" presetID="53" presetClass="entr" presetSubtype="16"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childTnLst>
                          </p:cTn>
                        </p:par>
                        <p:par>
                          <p:cTn id="51" fill="hold">
                            <p:stCondLst>
                              <p:cond delay="4950"/>
                            </p:stCondLst>
                            <p:childTnLst>
                              <p:par>
                                <p:cTn id="52" presetID="53" presetClass="entr" presetSubtype="16"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p:cTn id="54" dur="500" fill="hold"/>
                                        <p:tgtEl>
                                          <p:spTgt spid="24"/>
                                        </p:tgtEl>
                                        <p:attrNameLst>
                                          <p:attrName>ppt_w</p:attrName>
                                        </p:attrNameLst>
                                      </p:cBhvr>
                                      <p:tavLst>
                                        <p:tav tm="0">
                                          <p:val>
                                            <p:fltVal val="0"/>
                                          </p:val>
                                        </p:tav>
                                        <p:tav tm="100000">
                                          <p:val>
                                            <p:strVal val="#ppt_w"/>
                                          </p:val>
                                        </p:tav>
                                      </p:tavLst>
                                    </p:anim>
                                    <p:anim calcmode="lin" valueType="num">
                                      <p:cBhvr>
                                        <p:cTn id="55" dur="500" fill="hold"/>
                                        <p:tgtEl>
                                          <p:spTgt spid="24"/>
                                        </p:tgtEl>
                                        <p:attrNameLst>
                                          <p:attrName>ppt_h</p:attrName>
                                        </p:attrNameLst>
                                      </p:cBhvr>
                                      <p:tavLst>
                                        <p:tav tm="0">
                                          <p:val>
                                            <p:fltVal val="0"/>
                                          </p:val>
                                        </p:tav>
                                        <p:tav tm="100000">
                                          <p:val>
                                            <p:strVal val="#ppt_h"/>
                                          </p:val>
                                        </p:tav>
                                      </p:tavLst>
                                    </p:anim>
                                    <p:animEffect transition="in" filter="fade">
                                      <p:cBhvr>
                                        <p:cTn id="56" dur="500"/>
                                        <p:tgtEl>
                                          <p:spTgt spid="24"/>
                                        </p:tgtEl>
                                      </p:cBhvr>
                                    </p:animEffect>
                                  </p:childTnLst>
                                </p:cTn>
                              </p:par>
                            </p:childTnLst>
                          </p:cTn>
                        </p:par>
                        <p:par>
                          <p:cTn id="57" fill="hold">
                            <p:stCondLst>
                              <p:cond delay="5450"/>
                            </p:stCondLst>
                            <p:childTnLst>
                              <p:par>
                                <p:cTn id="58" presetID="12" presetClass="entr" presetSubtype="8"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p:tgtEl>
                                          <p:spTgt spid="25"/>
                                        </p:tgtEl>
                                        <p:attrNameLst>
                                          <p:attrName>ppt_x</p:attrName>
                                        </p:attrNameLst>
                                      </p:cBhvr>
                                      <p:tavLst>
                                        <p:tav tm="0">
                                          <p:val>
                                            <p:strVal val="#ppt_x-#ppt_w*1.125000"/>
                                          </p:val>
                                        </p:tav>
                                        <p:tav tm="100000">
                                          <p:val>
                                            <p:strVal val="#ppt_x"/>
                                          </p:val>
                                        </p:tav>
                                      </p:tavLst>
                                    </p:anim>
                                    <p:animEffect transition="in" filter="wipe(right)">
                                      <p:cBhvr>
                                        <p:cTn id="61" dur="500"/>
                                        <p:tgtEl>
                                          <p:spTgt spid="25"/>
                                        </p:tgtEl>
                                      </p:cBhvr>
                                    </p:animEffect>
                                  </p:childTnLst>
                                </p:cTn>
                              </p:par>
                            </p:childTnLst>
                          </p:cTn>
                        </p:par>
                        <p:par>
                          <p:cTn id="62" fill="hold">
                            <p:stCondLst>
                              <p:cond delay="5950"/>
                            </p:stCondLst>
                            <p:childTnLst>
                              <p:par>
                                <p:cTn id="63" presetID="53" presetClass="entr" presetSubtype="16" fill="hold"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p:cTn id="65" dur="500" fill="hold"/>
                                        <p:tgtEl>
                                          <p:spTgt spid="9"/>
                                        </p:tgtEl>
                                        <p:attrNameLst>
                                          <p:attrName>ppt_w</p:attrName>
                                        </p:attrNameLst>
                                      </p:cBhvr>
                                      <p:tavLst>
                                        <p:tav tm="0">
                                          <p:val>
                                            <p:fltVal val="0"/>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animEffect transition="in" filter="fade">
                                      <p:cBhvr>
                                        <p:cTn id="67" dur="500"/>
                                        <p:tgtEl>
                                          <p:spTgt spid="9"/>
                                        </p:tgtEl>
                                      </p:cBhvr>
                                    </p:animEffect>
                                  </p:childTnLst>
                                </p:cTn>
                              </p:par>
                            </p:childTnLst>
                          </p:cTn>
                        </p:par>
                        <p:par>
                          <p:cTn id="68" fill="hold">
                            <p:stCondLst>
                              <p:cond delay="6450"/>
                            </p:stCondLst>
                            <p:childTnLst>
                              <p:par>
                                <p:cTn id="69" presetID="53" presetClass="entr" presetSubtype="16" fill="hold" grpId="0" nodeType="after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p:cTn id="71" dur="500" fill="hold"/>
                                        <p:tgtEl>
                                          <p:spTgt spid="26"/>
                                        </p:tgtEl>
                                        <p:attrNameLst>
                                          <p:attrName>ppt_w</p:attrName>
                                        </p:attrNameLst>
                                      </p:cBhvr>
                                      <p:tavLst>
                                        <p:tav tm="0">
                                          <p:val>
                                            <p:fltVal val="0"/>
                                          </p:val>
                                        </p:tav>
                                        <p:tav tm="100000">
                                          <p:val>
                                            <p:strVal val="#ppt_w"/>
                                          </p:val>
                                        </p:tav>
                                      </p:tavLst>
                                    </p:anim>
                                    <p:anim calcmode="lin" valueType="num">
                                      <p:cBhvr>
                                        <p:cTn id="72" dur="500" fill="hold"/>
                                        <p:tgtEl>
                                          <p:spTgt spid="26"/>
                                        </p:tgtEl>
                                        <p:attrNameLst>
                                          <p:attrName>ppt_h</p:attrName>
                                        </p:attrNameLst>
                                      </p:cBhvr>
                                      <p:tavLst>
                                        <p:tav tm="0">
                                          <p:val>
                                            <p:fltVal val="0"/>
                                          </p:val>
                                        </p:tav>
                                        <p:tav tm="100000">
                                          <p:val>
                                            <p:strVal val="#ppt_h"/>
                                          </p:val>
                                        </p:tav>
                                      </p:tavLst>
                                    </p:anim>
                                    <p:animEffect transition="in" filter="fade">
                                      <p:cBhvr>
                                        <p:cTn id="73" dur="500"/>
                                        <p:tgtEl>
                                          <p:spTgt spid="26"/>
                                        </p:tgtEl>
                                      </p:cBhvr>
                                    </p:animEffect>
                                  </p:childTnLst>
                                </p:cTn>
                              </p:par>
                            </p:childTnLst>
                          </p:cTn>
                        </p:par>
                        <p:par>
                          <p:cTn id="74" fill="hold">
                            <p:stCondLst>
                              <p:cond delay="6950"/>
                            </p:stCondLst>
                            <p:childTnLst>
                              <p:par>
                                <p:cTn id="75" presetID="12" presetClass="entr" presetSubtype="8"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p:tgtEl>
                                          <p:spTgt spid="27"/>
                                        </p:tgtEl>
                                        <p:attrNameLst>
                                          <p:attrName>ppt_x</p:attrName>
                                        </p:attrNameLst>
                                      </p:cBhvr>
                                      <p:tavLst>
                                        <p:tav tm="0">
                                          <p:val>
                                            <p:strVal val="#ppt_x-#ppt_w*1.125000"/>
                                          </p:val>
                                        </p:tav>
                                        <p:tav tm="100000">
                                          <p:val>
                                            <p:strVal val="#ppt_x"/>
                                          </p:val>
                                        </p:tav>
                                      </p:tavLst>
                                    </p:anim>
                                    <p:animEffect transition="in" filter="wipe(right)">
                                      <p:cBhvr>
                                        <p:cTn id="7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3" grpId="0"/>
      <p:bldP spid="24" grpId="0"/>
      <p:bldP spid="25" grpId="0"/>
      <p:bldP spid="26"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p:cNvSpPr/>
          <p:nvPr/>
        </p:nvSpPr>
        <p:spPr bwMode="auto">
          <a:xfrm>
            <a:off x="5729818" y="2032001"/>
            <a:ext cx="1744133" cy="1604433"/>
          </a:xfrm>
          <a:custGeom>
            <a:avLst/>
            <a:gdLst>
              <a:gd name="T0" fmla="*/ 0 w 86"/>
              <a:gd name="T1" fmla="*/ 86 h 86"/>
              <a:gd name="T2" fmla="*/ 0 w 86"/>
              <a:gd name="T3" fmla="*/ 22 h 86"/>
              <a:gd name="T4" fmla="*/ 23 w 86"/>
              <a:gd name="T5" fmla="*/ 0 h 86"/>
              <a:gd name="T6" fmla="*/ 86 w 86"/>
              <a:gd name="T7" fmla="*/ 0 h 86"/>
              <a:gd name="T8" fmla="*/ 86 w 86"/>
              <a:gd name="T9" fmla="*/ 63 h 86"/>
              <a:gd name="T10" fmla="*/ 64 w 86"/>
              <a:gd name="T11" fmla="*/ 86 h 86"/>
              <a:gd name="T12" fmla="*/ 0 w 8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6" h="86">
                <a:moveTo>
                  <a:pt x="0" y="86"/>
                </a:moveTo>
                <a:cubicBezTo>
                  <a:pt x="0" y="22"/>
                  <a:pt x="0" y="22"/>
                  <a:pt x="0" y="22"/>
                </a:cubicBezTo>
                <a:cubicBezTo>
                  <a:pt x="0" y="10"/>
                  <a:pt x="10" y="0"/>
                  <a:pt x="23" y="0"/>
                </a:cubicBezTo>
                <a:cubicBezTo>
                  <a:pt x="86" y="0"/>
                  <a:pt x="86" y="0"/>
                  <a:pt x="86" y="0"/>
                </a:cubicBezTo>
                <a:cubicBezTo>
                  <a:pt x="86" y="63"/>
                  <a:pt x="86" y="63"/>
                  <a:pt x="86" y="63"/>
                </a:cubicBezTo>
                <a:cubicBezTo>
                  <a:pt x="86" y="76"/>
                  <a:pt x="76" y="86"/>
                  <a:pt x="64" y="86"/>
                </a:cubicBezTo>
                <a:lnTo>
                  <a:pt x="0" y="86"/>
                </a:lnTo>
                <a:close/>
              </a:path>
            </a:pathLst>
          </a:custGeom>
          <a:blipFill dpi="0" rotWithShape="1">
            <a:blip r:embed="rId3" cstate="print"/>
            <a:srcRec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solidFill>
                <a:schemeClr val="tx1"/>
              </a:solidFill>
              <a:latin typeface="黑体" panose="02010609060101010101" pitchFamily="49" charset="-122"/>
              <a:ea typeface="黑体" panose="02010609060101010101" pitchFamily="49" charset="-122"/>
              <a:cs typeface="+mn-ea"/>
              <a:sym typeface="+mn-lt"/>
            </a:endParaRPr>
          </a:p>
        </p:txBody>
      </p:sp>
      <p:sp>
        <p:nvSpPr>
          <p:cNvPr id="30" name="Freeform 6"/>
          <p:cNvSpPr/>
          <p:nvPr/>
        </p:nvSpPr>
        <p:spPr bwMode="auto">
          <a:xfrm>
            <a:off x="4023784" y="2032001"/>
            <a:ext cx="1767416" cy="1604433"/>
          </a:xfrm>
          <a:custGeom>
            <a:avLst/>
            <a:gdLst>
              <a:gd name="T0" fmla="*/ 87 w 87"/>
              <a:gd name="T1" fmla="*/ 86 h 86"/>
              <a:gd name="T2" fmla="*/ 23 w 87"/>
              <a:gd name="T3" fmla="*/ 86 h 86"/>
              <a:gd name="T4" fmla="*/ 0 w 87"/>
              <a:gd name="T5" fmla="*/ 63 h 86"/>
              <a:gd name="T6" fmla="*/ 0 w 87"/>
              <a:gd name="T7" fmla="*/ 0 h 86"/>
              <a:gd name="T8" fmla="*/ 64 w 87"/>
              <a:gd name="T9" fmla="*/ 0 h 86"/>
              <a:gd name="T10" fmla="*/ 87 w 87"/>
              <a:gd name="T11" fmla="*/ 22 h 86"/>
              <a:gd name="T12" fmla="*/ 87 w 87"/>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87" h="86">
                <a:moveTo>
                  <a:pt x="87" y="86"/>
                </a:moveTo>
                <a:cubicBezTo>
                  <a:pt x="23" y="86"/>
                  <a:pt x="23" y="86"/>
                  <a:pt x="23" y="86"/>
                </a:cubicBezTo>
                <a:cubicBezTo>
                  <a:pt x="10" y="86"/>
                  <a:pt x="0" y="76"/>
                  <a:pt x="0" y="63"/>
                </a:cubicBezTo>
                <a:cubicBezTo>
                  <a:pt x="0" y="0"/>
                  <a:pt x="0" y="0"/>
                  <a:pt x="0" y="0"/>
                </a:cubicBezTo>
                <a:cubicBezTo>
                  <a:pt x="64" y="0"/>
                  <a:pt x="64" y="0"/>
                  <a:pt x="64" y="0"/>
                </a:cubicBezTo>
                <a:cubicBezTo>
                  <a:pt x="77" y="0"/>
                  <a:pt x="87" y="10"/>
                  <a:pt x="87" y="22"/>
                </a:cubicBezTo>
                <a:lnTo>
                  <a:pt x="87" y="86"/>
                </a:lnTo>
                <a:close/>
              </a:path>
            </a:pathLst>
          </a:custGeom>
          <a:blipFill dpi="0" rotWithShape="1">
            <a:blip r:embed="rId4" cstate="print"/>
            <a:srcRec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solidFill>
                <a:schemeClr val="tx1"/>
              </a:solidFill>
              <a:latin typeface="黑体" panose="02010609060101010101" pitchFamily="49" charset="-122"/>
              <a:ea typeface="黑体" panose="02010609060101010101" pitchFamily="49" charset="-122"/>
              <a:cs typeface="+mn-ea"/>
              <a:sym typeface="+mn-lt"/>
            </a:endParaRPr>
          </a:p>
        </p:txBody>
      </p:sp>
      <p:sp>
        <p:nvSpPr>
          <p:cNvPr id="31" name="Freeform 7"/>
          <p:cNvSpPr/>
          <p:nvPr/>
        </p:nvSpPr>
        <p:spPr bwMode="auto">
          <a:xfrm>
            <a:off x="5729818" y="3723218"/>
            <a:ext cx="1744133" cy="1619249"/>
          </a:xfrm>
          <a:custGeom>
            <a:avLst/>
            <a:gdLst>
              <a:gd name="T0" fmla="*/ 86 w 86"/>
              <a:gd name="T1" fmla="*/ 87 h 87"/>
              <a:gd name="T2" fmla="*/ 23 w 86"/>
              <a:gd name="T3" fmla="*/ 87 h 87"/>
              <a:gd name="T4" fmla="*/ 0 w 86"/>
              <a:gd name="T5" fmla="*/ 64 h 87"/>
              <a:gd name="T6" fmla="*/ 0 w 86"/>
              <a:gd name="T7" fmla="*/ 0 h 87"/>
              <a:gd name="T8" fmla="*/ 64 w 86"/>
              <a:gd name="T9" fmla="*/ 0 h 87"/>
              <a:gd name="T10" fmla="*/ 86 w 86"/>
              <a:gd name="T11" fmla="*/ 23 h 87"/>
              <a:gd name="T12" fmla="*/ 86 w 86"/>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86" y="87"/>
                </a:moveTo>
                <a:cubicBezTo>
                  <a:pt x="23" y="87"/>
                  <a:pt x="23" y="87"/>
                  <a:pt x="23" y="87"/>
                </a:cubicBezTo>
                <a:cubicBezTo>
                  <a:pt x="10" y="87"/>
                  <a:pt x="0" y="76"/>
                  <a:pt x="0" y="64"/>
                </a:cubicBezTo>
                <a:cubicBezTo>
                  <a:pt x="0" y="0"/>
                  <a:pt x="0" y="0"/>
                  <a:pt x="0" y="0"/>
                </a:cubicBezTo>
                <a:cubicBezTo>
                  <a:pt x="64" y="0"/>
                  <a:pt x="64" y="0"/>
                  <a:pt x="64" y="0"/>
                </a:cubicBezTo>
                <a:cubicBezTo>
                  <a:pt x="76" y="0"/>
                  <a:pt x="86" y="10"/>
                  <a:pt x="86" y="23"/>
                </a:cubicBezTo>
                <a:lnTo>
                  <a:pt x="86" y="87"/>
                </a:lnTo>
                <a:close/>
              </a:path>
            </a:pathLst>
          </a:custGeom>
          <a:blipFill dpi="0" rotWithShape="1">
            <a:blip r:embed="rId5" cstate="print"/>
            <a:srcRec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solidFill>
                <a:schemeClr val="tx1"/>
              </a:solidFill>
              <a:latin typeface="黑体" panose="02010609060101010101" pitchFamily="49" charset="-122"/>
              <a:ea typeface="黑体" panose="02010609060101010101" pitchFamily="49" charset="-122"/>
              <a:cs typeface="+mn-ea"/>
              <a:sym typeface="+mn-lt"/>
            </a:endParaRPr>
          </a:p>
        </p:txBody>
      </p:sp>
      <p:sp>
        <p:nvSpPr>
          <p:cNvPr id="32" name="Freeform 8"/>
          <p:cNvSpPr/>
          <p:nvPr/>
        </p:nvSpPr>
        <p:spPr bwMode="auto">
          <a:xfrm>
            <a:off x="4023784" y="3723218"/>
            <a:ext cx="1767416" cy="1619249"/>
          </a:xfrm>
          <a:custGeom>
            <a:avLst/>
            <a:gdLst>
              <a:gd name="T0" fmla="*/ 0 w 87"/>
              <a:gd name="T1" fmla="*/ 87 h 87"/>
              <a:gd name="T2" fmla="*/ 0 w 87"/>
              <a:gd name="T3" fmla="*/ 23 h 87"/>
              <a:gd name="T4" fmla="*/ 23 w 87"/>
              <a:gd name="T5" fmla="*/ 0 h 87"/>
              <a:gd name="T6" fmla="*/ 87 w 87"/>
              <a:gd name="T7" fmla="*/ 0 h 87"/>
              <a:gd name="T8" fmla="*/ 87 w 87"/>
              <a:gd name="T9" fmla="*/ 64 h 87"/>
              <a:gd name="T10" fmla="*/ 64 w 87"/>
              <a:gd name="T11" fmla="*/ 87 h 87"/>
              <a:gd name="T12" fmla="*/ 0 w 87"/>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7" h="87">
                <a:moveTo>
                  <a:pt x="0" y="87"/>
                </a:moveTo>
                <a:cubicBezTo>
                  <a:pt x="0" y="23"/>
                  <a:pt x="0" y="23"/>
                  <a:pt x="0" y="23"/>
                </a:cubicBezTo>
                <a:cubicBezTo>
                  <a:pt x="0" y="10"/>
                  <a:pt x="10" y="0"/>
                  <a:pt x="23" y="0"/>
                </a:cubicBezTo>
                <a:cubicBezTo>
                  <a:pt x="87" y="0"/>
                  <a:pt x="87" y="0"/>
                  <a:pt x="87" y="0"/>
                </a:cubicBezTo>
                <a:cubicBezTo>
                  <a:pt x="87" y="64"/>
                  <a:pt x="87" y="64"/>
                  <a:pt x="87" y="64"/>
                </a:cubicBezTo>
                <a:cubicBezTo>
                  <a:pt x="87" y="76"/>
                  <a:pt x="77" y="87"/>
                  <a:pt x="64" y="87"/>
                </a:cubicBezTo>
                <a:lnTo>
                  <a:pt x="0" y="87"/>
                </a:lnTo>
                <a:close/>
              </a:path>
            </a:pathLst>
          </a:custGeom>
          <a:blipFill dpi="0" rotWithShape="1">
            <a:blip r:embed="rId6" cstate="print"/>
            <a:srcRec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solidFill>
                <a:schemeClr val="tx1"/>
              </a:solidFill>
              <a:latin typeface="黑体" panose="02010609060101010101" pitchFamily="49" charset="-122"/>
              <a:ea typeface="黑体" panose="02010609060101010101" pitchFamily="49" charset="-122"/>
              <a:cs typeface="+mn-ea"/>
              <a:sym typeface="+mn-lt"/>
            </a:endParaRPr>
          </a:p>
        </p:txBody>
      </p:sp>
      <p:grpSp>
        <p:nvGrpSpPr>
          <p:cNvPr id="10" name="组合 9"/>
          <p:cNvGrpSpPr>
            <a:grpSpLocks/>
          </p:cNvGrpSpPr>
          <p:nvPr/>
        </p:nvGrpSpPr>
        <p:grpSpPr bwMode="auto">
          <a:xfrm>
            <a:off x="4938183" y="2971801"/>
            <a:ext cx="1557867" cy="1418167"/>
            <a:chOff x="5148896" y="2923539"/>
            <a:chExt cx="1441449" cy="1427163"/>
          </a:xfrm>
        </p:grpSpPr>
        <p:sp>
          <p:nvSpPr>
            <p:cNvPr id="33" name="Oval 9"/>
            <p:cNvSpPr>
              <a:spLocks noChangeArrowheads="1"/>
            </p:cNvSpPr>
            <p:nvPr/>
          </p:nvSpPr>
          <p:spPr bwMode="auto">
            <a:xfrm>
              <a:off x="5148896" y="2923539"/>
              <a:ext cx="1441449" cy="1427163"/>
            </a:xfrm>
            <a:prstGeom prst="ellipse">
              <a:avLst/>
            </a:prstGeom>
            <a:solidFill>
              <a:srgbClr val="1B436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267" dirty="0">
                <a:solidFill>
                  <a:schemeClr val="tx1"/>
                </a:solidFill>
                <a:latin typeface="黑体" panose="02010609060101010101" pitchFamily="49" charset="-122"/>
                <a:ea typeface="黑体" panose="02010609060101010101" pitchFamily="49" charset="-122"/>
                <a:cs typeface="+mn-ea"/>
                <a:sym typeface="+mn-lt"/>
              </a:endParaRPr>
            </a:p>
          </p:txBody>
        </p:sp>
        <p:sp>
          <p:nvSpPr>
            <p:cNvPr id="44042" name="矩形 33"/>
            <p:cNvSpPr/>
            <p:nvPr/>
          </p:nvSpPr>
          <p:spPr>
            <a:xfrm>
              <a:off x="5413293" y="3093948"/>
              <a:ext cx="170926" cy="340702"/>
            </a:xfrm>
            <a:prstGeom prst="rect">
              <a:avLst/>
            </a:prstGeom>
            <a:noFill/>
            <a:ln w="9525">
              <a:noFill/>
              <a:miter/>
            </a:ln>
          </p:spPr>
          <p:txBody>
            <a:bodyPr wrap="none">
              <a:spAutoFit/>
            </a:bodyPr>
            <a:lstStyle/>
            <a:p>
              <a:pPr fontAlgn="auto">
                <a:spcBef>
                  <a:spcPts val="0"/>
                </a:spcBef>
                <a:spcAft>
                  <a:spcPts val="0"/>
                </a:spcAft>
                <a:defRPr/>
              </a:pPr>
              <a:endParaRPr lang="zh-CN" altLang="en-US" sz="1600" dirty="0">
                <a:latin typeface="黑体" panose="02010609060101010101" pitchFamily="49" charset="-122"/>
                <a:ea typeface="黑体" panose="02010609060101010101" pitchFamily="49" charset="-122"/>
                <a:cs typeface="+mn-ea"/>
                <a:sym typeface="+mn-lt"/>
              </a:endParaRPr>
            </a:p>
          </p:txBody>
        </p:sp>
        <p:sp>
          <p:nvSpPr>
            <p:cNvPr id="44043" name="矩形 34"/>
            <p:cNvSpPr/>
            <p:nvPr/>
          </p:nvSpPr>
          <p:spPr>
            <a:xfrm>
              <a:off x="5955795" y="3093948"/>
              <a:ext cx="170926" cy="340702"/>
            </a:xfrm>
            <a:prstGeom prst="rect">
              <a:avLst/>
            </a:prstGeom>
            <a:noFill/>
            <a:ln w="9525">
              <a:noFill/>
              <a:miter/>
            </a:ln>
          </p:spPr>
          <p:txBody>
            <a:bodyPr wrap="none">
              <a:spAutoFit/>
            </a:bodyPr>
            <a:lstStyle/>
            <a:p>
              <a:pPr fontAlgn="auto">
                <a:spcBef>
                  <a:spcPts val="0"/>
                </a:spcBef>
                <a:spcAft>
                  <a:spcPts val="0"/>
                </a:spcAft>
                <a:defRPr/>
              </a:pPr>
              <a:endParaRPr lang="zh-CN" altLang="en-US" sz="1600" dirty="0">
                <a:latin typeface="黑体" panose="02010609060101010101" pitchFamily="49" charset="-122"/>
                <a:ea typeface="黑体" panose="02010609060101010101" pitchFamily="49" charset="-122"/>
                <a:cs typeface="+mn-ea"/>
                <a:sym typeface="+mn-lt"/>
              </a:endParaRPr>
            </a:p>
          </p:txBody>
        </p:sp>
        <p:sp>
          <p:nvSpPr>
            <p:cNvPr id="44044" name="矩形 35"/>
            <p:cNvSpPr/>
            <p:nvPr/>
          </p:nvSpPr>
          <p:spPr>
            <a:xfrm>
              <a:off x="5391750" y="3705286"/>
              <a:ext cx="170926" cy="340702"/>
            </a:xfrm>
            <a:prstGeom prst="rect">
              <a:avLst/>
            </a:prstGeom>
            <a:noFill/>
            <a:ln w="9525">
              <a:noFill/>
              <a:miter/>
            </a:ln>
          </p:spPr>
          <p:txBody>
            <a:bodyPr wrap="none">
              <a:spAutoFit/>
            </a:bodyPr>
            <a:lstStyle/>
            <a:p>
              <a:pPr fontAlgn="auto">
                <a:spcBef>
                  <a:spcPts val="0"/>
                </a:spcBef>
                <a:spcAft>
                  <a:spcPts val="0"/>
                </a:spcAft>
                <a:defRPr/>
              </a:pPr>
              <a:endParaRPr lang="zh-CN" altLang="en-US" sz="1600" dirty="0">
                <a:latin typeface="黑体" panose="02010609060101010101" pitchFamily="49" charset="-122"/>
                <a:ea typeface="黑体" panose="02010609060101010101" pitchFamily="49" charset="-122"/>
                <a:cs typeface="+mn-ea"/>
                <a:sym typeface="+mn-lt"/>
              </a:endParaRPr>
            </a:p>
          </p:txBody>
        </p:sp>
        <p:sp>
          <p:nvSpPr>
            <p:cNvPr id="44045" name="矩形 36"/>
            <p:cNvSpPr/>
            <p:nvPr/>
          </p:nvSpPr>
          <p:spPr>
            <a:xfrm>
              <a:off x="5372165" y="3123769"/>
              <a:ext cx="838311" cy="918799"/>
            </a:xfrm>
            <a:prstGeom prst="rect">
              <a:avLst/>
            </a:prstGeom>
            <a:noFill/>
            <a:ln w="9525">
              <a:noFill/>
              <a:miter/>
            </a:ln>
          </p:spPr>
          <p:txBody>
            <a:bodyPr wrap="none">
              <a:spAutoFit/>
            </a:bodyPr>
            <a:lstStyle/>
            <a:p>
              <a:pPr fontAlgn="auto">
                <a:spcBef>
                  <a:spcPts val="0"/>
                </a:spcBef>
                <a:spcAft>
                  <a:spcPts val="0"/>
                </a:spcAft>
                <a:defRPr/>
              </a:pPr>
              <a:r>
                <a:rPr lang="en-US" altLang="zh-CN" sz="5333" dirty="0">
                  <a:solidFill>
                    <a:schemeClr val="accent4">
                      <a:lumMod val="40000"/>
                      <a:lumOff val="60000"/>
                    </a:schemeClr>
                  </a:solidFill>
                  <a:latin typeface="Times New Roman" panose="02020603050405020304" pitchFamily="18" charset="0"/>
                  <a:ea typeface="黑体" panose="02010609060101010101" pitchFamily="49" charset="-122"/>
                  <a:cs typeface="Times New Roman" panose="02020603050405020304" pitchFamily="18" charset="0"/>
                  <a:sym typeface="+mn-lt"/>
                </a:rPr>
                <a:t>AI</a:t>
              </a:r>
              <a:endParaRPr lang="zh-CN" altLang="en-US" sz="5333" dirty="0">
                <a:solidFill>
                  <a:schemeClr val="accent4">
                    <a:lumMod val="40000"/>
                    <a:lumOff val="60000"/>
                  </a:schemeClr>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grpSp>
      <p:sp>
        <p:nvSpPr>
          <p:cNvPr id="25" name="TextBox 1210"/>
          <p:cNvSpPr/>
          <p:nvPr/>
        </p:nvSpPr>
        <p:spPr>
          <a:xfrm>
            <a:off x="7603201" y="2344979"/>
            <a:ext cx="1529586" cy="584775"/>
          </a:xfrm>
          <a:prstGeom prst="rect">
            <a:avLst/>
          </a:prstGeom>
          <a:noFill/>
          <a:ln w="9525">
            <a:noFill/>
            <a:miter/>
          </a:ln>
        </p:spPr>
        <p:txBody>
          <a:bodyPr wrap="none" lIns="91440" tIns="45720" rIns="91440" bIns="45720">
            <a:spAutoFit/>
          </a:bodyPr>
          <a:lstStyle/>
          <a:p>
            <a:pPr fontAlgn="auto">
              <a:spcBef>
                <a:spcPts val="0"/>
              </a:spcBef>
              <a:spcAft>
                <a:spcPts val="0"/>
              </a:spcAft>
              <a:defRPr/>
            </a:pPr>
            <a:r>
              <a:rPr lang="zh-CN" altLang="en-US" sz="1600" b="1" dirty="0">
                <a:latin typeface="黑体" panose="02010609060101010101" pitchFamily="49" charset="-122"/>
                <a:ea typeface="黑体" panose="02010609060101010101" pitchFamily="49" charset="-122"/>
                <a:cs typeface="+mn-ea"/>
                <a:sym typeface="+mn-lt"/>
              </a:rPr>
              <a:t>  数据赋能</a:t>
            </a:r>
            <a:endParaRPr lang="en-US" altLang="zh-CN" sz="1600" b="1" dirty="0">
              <a:latin typeface="黑体" panose="02010609060101010101" pitchFamily="49" charset="-122"/>
              <a:ea typeface="黑体" panose="02010609060101010101" pitchFamily="49" charset="-122"/>
              <a:cs typeface="+mn-ea"/>
              <a:sym typeface="+mn-lt"/>
            </a:endParaRPr>
          </a:p>
          <a:p>
            <a:pPr fontAlgn="auto">
              <a:spcBef>
                <a:spcPts val="0"/>
              </a:spcBef>
              <a:spcAft>
                <a:spcPts val="0"/>
              </a:spcAft>
              <a:defRPr/>
            </a:pPr>
            <a:r>
              <a:rPr lang="en-US" altLang="zh-CN" sz="1600" b="1" dirty="0">
                <a:latin typeface="黑体" panose="02010609060101010101" pitchFamily="49" charset="-122"/>
                <a:ea typeface="黑体" panose="02010609060101010101" pitchFamily="49" charset="-122"/>
                <a:cs typeface="+mn-ea"/>
                <a:sym typeface="+mn-lt"/>
              </a:rPr>
              <a:t>(</a:t>
            </a:r>
            <a:r>
              <a:rPr lang="zh-CN" altLang="en-US" sz="1600" b="1" dirty="0">
                <a:latin typeface="黑体" panose="02010609060101010101" pitchFamily="49" charset="-122"/>
                <a:ea typeface="黑体" panose="02010609060101010101" pitchFamily="49" charset="-122"/>
                <a:cs typeface="+mn-ea"/>
                <a:sym typeface="+mn-lt"/>
              </a:rPr>
              <a:t>大数据技术）</a:t>
            </a:r>
          </a:p>
        </p:txBody>
      </p:sp>
      <p:sp>
        <p:nvSpPr>
          <p:cNvPr id="3" name="TextBox 1210"/>
          <p:cNvSpPr/>
          <p:nvPr/>
        </p:nvSpPr>
        <p:spPr>
          <a:xfrm>
            <a:off x="7603200" y="4389967"/>
            <a:ext cx="1826141" cy="584775"/>
          </a:xfrm>
          <a:prstGeom prst="rect">
            <a:avLst/>
          </a:prstGeom>
          <a:noFill/>
          <a:ln w="9525">
            <a:noFill/>
            <a:miter/>
          </a:ln>
        </p:spPr>
        <p:txBody>
          <a:bodyPr wrap="square" lIns="91440" tIns="45720" rIns="91440" bIns="45720">
            <a:spAutoFit/>
          </a:bodyPr>
          <a:lstStyle/>
          <a:p>
            <a:pPr algn="ctr" fontAlgn="auto">
              <a:spcBef>
                <a:spcPts val="0"/>
              </a:spcBef>
              <a:spcAft>
                <a:spcPts val="0"/>
              </a:spcAft>
              <a:defRPr/>
            </a:pPr>
            <a:r>
              <a:rPr lang="zh-CN" altLang="en-US" sz="1600" b="1" dirty="0">
                <a:latin typeface="黑体" panose="02010609060101010101" pitchFamily="49" charset="-122"/>
                <a:ea typeface="黑体" panose="02010609060101010101" pitchFamily="49" charset="-122"/>
                <a:cs typeface="+mn-ea"/>
                <a:sym typeface="+mn-lt"/>
              </a:rPr>
              <a:t>应用创新</a:t>
            </a:r>
            <a:endParaRPr lang="en-US" altLang="zh-CN" sz="1600" b="1" dirty="0">
              <a:latin typeface="黑体" panose="02010609060101010101" pitchFamily="49" charset="-122"/>
              <a:ea typeface="黑体" panose="02010609060101010101" pitchFamily="49" charset="-122"/>
              <a:cs typeface="+mn-ea"/>
              <a:sym typeface="+mn-lt"/>
            </a:endParaRPr>
          </a:p>
          <a:p>
            <a:pPr algn="ctr" fontAlgn="auto">
              <a:spcBef>
                <a:spcPts val="0"/>
              </a:spcBef>
              <a:spcAft>
                <a:spcPts val="0"/>
              </a:spcAft>
              <a:defRPr/>
            </a:pPr>
            <a:r>
              <a:rPr lang="zh-CN" altLang="en-US" sz="1600" b="1" dirty="0">
                <a:latin typeface="黑体" panose="02010609060101010101" pitchFamily="49" charset="-122"/>
                <a:ea typeface="黑体" panose="02010609060101010101" pitchFamily="49" charset="-122"/>
                <a:cs typeface="+mn-ea"/>
                <a:sym typeface="+mn-lt"/>
              </a:rPr>
              <a:t>（</a:t>
            </a:r>
            <a:r>
              <a:rPr lang="en-US" altLang="zh-CN" sz="1600" b="1" dirty="0">
                <a:latin typeface="黑体" panose="02010609060101010101" pitchFamily="49" charset="-122"/>
                <a:ea typeface="黑体" panose="02010609060101010101" pitchFamily="49" charset="-122"/>
                <a:cs typeface="+mn-ea"/>
                <a:sym typeface="+mn-lt"/>
              </a:rPr>
              <a:t>5G</a:t>
            </a:r>
            <a:r>
              <a:rPr lang="zh-CN" altLang="en-US" sz="1600" b="1" dirty="0">
                <a:latin typeface="黑体" panose="02010609060101010101" pitchFamily="49" charset="-122"/>
                <a:ea typeface="黑体" panose="02010609060101010101" pitchFamily="49" charset="-122"/>
                <a:cs typeface="+mn-ea"/>
                <a:sym typeface="+mn-lt"/>
              </a:rPr>
              <a:t>、）</a:t>
            </a:r>
          </a:p>
        </p:txBody>
      </p:sp>
      <p:sp>
        <p:nvSpPr>
          <p:cNvPr id="6" name="TextBox 1210"/>
          <p:cNvSpPr/>
          <p:nvPr/>
        </p:nvSpPr>
        <p:spPr>
          <a:xfrm>
            <a:off x="2316304" y="4383011"/>
            <a:ext cx="1737976" cy="584775"/>
          </a:xfrm>
          <a:prstGeom prst="rect">
            <a:avLst/>
          </a:prstGeom>
          <a:noFill/>
          <a:ln w="9525">
            <a:noFill/>
            <a:miter/>
          </a:ln>
        </p:spPr>
        <p:txBody>
          <a:bodyPr wrap="none" lIns="91440" tIns="45720" rIns="91440" bIns="45720">
            <a:spAutoFit/>
          </a:bodyPr>
          <a:lstStyle/>
          <a:p>
            <a:pPr algn="ctr" fontAlgn="auto">
              <a:spcBef>
                <a:spcPts val="0"/>
              </a:spcBef>
              <a:spcAft>
                <a:spcPts val="0"/>
              </a:spcAft>
              <a:defRPr/>
            </a:pPr>
            <a:r>
              <a:rPr lang="zh-CN" altLang="en-US" sz="1600" b="1" dirty="0">
                <a:latin typeface="黑体" panose="02010609060101010101" pitchFamily="49" charset="-122"/>
                <a:ea typeface="黑体" panose="02010609060101010101" pitchFamily="49" charset="-122"/>
                <a:cs typeface="+mn-ea"/>
                <a:sym typeface="+mn-lt"/>
              </a:rPr>
              <a:t>算力提升</a:t>
            </a:r>
            <a:endParaRPr lang="en-US" altLang="zh-CN" sz="1600" b="1" dirty="0">
              <a:latin typeface="黑体" panose="02010609060101010101" pitchFamily="49" charset="-122"/>
              <a:ea typeface="黑体" panose="02010609060101010101" pitchFamily="49" charset="-122"/>
              <a:cs typeface="+mn-ea"/>
              <a:sym typeface="+mn-lt"/>
            </a:endParaRPr>
          </a:p>
          <a:p>
            <a:pPr algn="ctr" fontAlgn="auto">
              <a:spcBef>
                <a:spcPts val="0"/>
              </a:spcBef>
              <a:spcAft>
                <a:spcPts val="0"/>
              </a:spcAft>
              <a:defRPr/>
            </a:pPr>
            <a:r>
              <a:rPr lang="zh-CN" altLang="en-US" sz="1600" b="1" dirty="0">
                <a:latin typeface="黑体" panose="02010609060101010101" pitchFamily="49" charset="-122"/>
                <a:ea typeface="黑体" panose="02010609060101010101" pitchFamily="49" charset="-122"/>
                <a:cs typeface="+mn-ea"/>
                <a:sym typeface="+mn-lt"/>
              </a:rPr>
              <a:t>（</a:t>
            </a:r>
            <a:r>
              <a:rPr lang="en-US" altLang="zh-CN" sz="1600" b="1" dirty="0">
                <a:latin typeface="黑体" panose="02010609060101010101" pitchFamily="49" charset="-122"/>
                <a:ea typeface="黑体" panose="02010609060101010101" pitchFamily="49" charset="-122"/>
                <a:cs typeface="+mn-ea"/>
                <a:sym typeface="+mn-lt"/>
              </a:rPr>
              <a:t>GPU</a:t>
            </a:r>
            <a:r>
              <a:rPr lang="zh-CN" altLang="en-US" sz="1600" b="1" dirty="0">
                <a:latin typeface="黑体" panose="02010609060101010101" pitchFamily="49" charset="-122"/>
                <a:ea typeface="黑体" panose="02010609060101010101" pitchFamily="49" charset="-122"/>
                <a:cs typeface="+mn-ea"/>
                <a:sym typeface="+mn-lt"/>
              </a:rPr>
              <a:t>并行计算）</a:t>
            </a:r>
          </a:p>
        </p:txBody>
      </p:sp>
      <p:sp>
        <p:nvSpPr>
          <p:cNvPr id="8" name="TextBox 1210"/>
          <p:cNvSpPr/>
          <p:nvPr/>
        </p:nvSpPr>
        <p:spPr>
          <a:xfrm>
            <a:off x="2341034" y="2366750"/>
            <a:ext cx="1675793" cy="584775"/>
          </a:xfrm>
          <a:prstGeom prst="rect">
            <a:avLst/>
          </a:prstGeom>
          <a:noFill/>
          <a:ln w="9525">
            <a:noFill/>
            <a:miter/>
          </a:ln>
        </p:spPr>
        <p:txBody>
          <a:bodyPr wrap="square" lIns="91440" tIns="45720" rIns="91440" bIns="45720">
            <a:spAutoFit/>
          </a:bodyPr>
          <a:lstStyle/>
          <a:p>
            <a:pPr algn="ctr" fontAlgn="auto">
              <a:spcBef>
                <a:spcPts val="0"/>
              </a:spcBef>
              <a:spcAft>
                <a:spcPts val="0"/>
              </a:spcAft>
              <a:defRPr/>
            </a:pPr>
            <a:r>
              <a:rPr lang="zh-CN" altLang="en-US" sz="1600" b="1" dirty="0">
                <a:latin typeface="黑体" panose="02010609060101010101" pitchFamily="49" charset="-122"/>
                <a:ea typeface="黑体" panose="02010609060101010101" pitchFamily="49" charset="-122"/>
                <a:cs typeface="+mn-ea"/>
                <a:sym typeface="+mn-lt"/>
              </a:rPr>
              <a:t>算法改进</a:t>
            </a:r>
            <a:endParaRPr lang="en-US" altLang="zh-CN" sz="1600" b="1" dirty="0">
              <a:latin typeface="黑体" panose="02010609060101010101" pitchFamily="49" charset="-122"/>
              <a:ea typeface="黑体" panose="02010609060101010101" pitchFamily="49" charset="-122"/>
              <a:cs typeface="+mn-ea"/>
              <a:sym typeface="+mn-lt"/>
            </a:endParaRPr>
          </a:p>
          <a:p>
            <a:pPr algn="ctr" fontAlgn="auto">
              <a:spcBef>
                <a:spcPts val="0"/>
              </a:spcBef>
              <a:spcAft>
                <a:spcPts val="0"/>
              </a:spcAft>
              <a:defRPr/>
            </a:pPr>
            <a:r>
              <a:rPr lang="zh-CN" altLang="en-US" sz="1600" b="1" dirty="0">
                <a:latin typeface="黑体" panose="02010609060101010101" pitchFamily="49" charset="-122"/>
                <a:ea typeface="黑体" panose="02010609060101010101" pitchFamily="49" charset="-122"/>
                <a:cs typeface="+mn-ea"/>
                <a:sym typeface="+mn-lt"/>
              </a:rPr>
              <a:t>（深度学习算法）</a:t>
            </a:r>
          </a:p>
        </p:txBody>
      </p:sp>
      <p:sp>
        <p:nvSpPr>
          <p:cNvPr id="68" name="文本框 15"/>
          <p:cNvSpPr txBox="1"/>
          <p:nvPr/>
        </p:nvSpPr>
        <p:spPr>
          <a:xfrm>
            <a:off x="946152" y="412751"/>
            <a:ext cx="3016249" cy="502766"/>
          </a:xfrm>
          <a:prstGeom prst="rect">
            <a:avLst/>
          </a:prstGeom>
          <a:noFill/>
        </p:spPr>
        <p:txBody>
          <a:bodyPr lIns="91440" tIns="45720" rIns="91440" bIns="45720">
            <a:spAutoFit/>
          </a:bodyPr>
          <a:lstStyle/>
          <a:p>
            <a:pPr fontAlgn="auto">
              <a:spcBef>
                <a:spcPts val="0"/>
              </a:spcBef>
              <a:spcAft>
                <a:spcPts val="0"/>
              </a:spcAft>
              <a:defRPr/>
            </a:pPr>
            <a:r>
              <a:rPr lang="en-US" altLang="zh-CN" sz="2667" b="1" dirty="0">
                <a:solidFill>
                  <a:srgbClr val="1B4367"/>
                </a:solidFill>
                <a:latin typeface="+mn-lt"/>
                <a:ea typeface="+mn-ea"/>
                <a:cs typeface="+mn-ea"/>
                <a:sym typeface="+mn-lt"/>
              </a:rPr>
              <a:t>AI</a:t>
            </a:r>
            <a:r>
              <a:rPr lang="zh-CN" altLang="en-US" sz="2667" b="1" dirty="0">
                <a:solidFill>
                  <a:srgbClr val="1B4367"/>
                </a:solidFill>
                <a:latin typeface="+mn-lt"/>
                <a:ea typeface="+mn-ea"/>
                <a:cs typeface="+mn-ea"/>
                <a:sym typeface="+mn-lt"/>
              </a:rPr>
              <a:t>发展的四大因素</a:t>
            </a:r>
          </a:p>
        </p:txBody>
      </p:sp>
      <p:cxnSp>
        <p:nvCxnSpPr>
          <p:cNvPr id="69" name="直接连接符 68"/>
          <p:cNvCxnSpPr>
            <a:cxnSpLocks/>
          </p:cNvCxnSpPr>
          <p:nvPr/>
        </p:nvCxnSpPr>
        <p:spPr>
          <a:xfrm>
            <a:off x="1104900" y="916517"/>
            <a:ext cx="2692400"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8"/>
                                        </p:tgtEl>
                                        <p:attrNameLst>
                                          <p:attrName>ppt_y</p:attrName>
                                        </p:attrNameLst>
                                      </p:cBhvr>
                                      <p:tavLst>
                                        <p:tav tm="0">
                                          <p:val>
                                            <p:strVal val="#ppt_y"/>
                                          </p:val>
                                        </p:tav>
                                        <p:tav tm="100000">
                                          <p:val>
                                            <p:strVal val="#ppt_y"/>
                                          </p:val>
                                        </p:tav>
                                      </p:tavLst>
                                    </p:anim>
                                    <p:anim calcmode="lin" valueType="num">
                                      <p:cBhvr>
                                        <p:cTn id="9" dur="5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8"/>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wipe(left)">
                                      <p:cBhvr>
                                        <p:cTn id="15" dur="300"/>
                                        <p:tgtEl>
                                          <p:spTgt spid="69"/>
                                        </p:tgtEl>
                                      </p:cBhvr>
                                    </p:animEffect>
                                  </p:childTnLst>
                                </p:cTn>
                              </p:par>
                            </p:childTnLst>
                          </p:cTn>
                        </p:par>
                        <p:par>
                          <p:cTn id="16" fill="hold">
                            <p:stCondLst>
                              <p:cond delay="1200"/>
                            </p:stCondLst>
                            <p:childTnLst>
                              <p:par>
                                <p:cTn id="17" presetID="53" presetClass="entr" presetSubtype="528"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anim calcmode="lin" valueType="num">
                                      <p:cBhvr>
                                        <p:cTn id="22" dur="500" fill="hold"/>
                                        <p:tgtEl>
                                          <p:spTgt spid="30"/>
                                        </p:tgtEl>
                                        <p:attrNameLst>
                                          <p:attrName>ppt_x</p:attrName>
                                        </p:attrNameLst>
                                      </p:cBhvr>
                                      <p:tavLst>
                                        <p:tav tm="0">
                                          <p:val>
                                            <p:fltVal val="0.5"/>
                                          </p:val>
                                        </p:tav>
                                        <p:tav tm="100000">
                                          <p:val>
                                            <p:strVal val="#ppt_x"/>
                                          </p:val>
                                        </p:tav>
                                      </p:tavLst>
                                    </p:anim>
                                    <p:anim calcmode="lin" valueType="num">
                                      <p:cBhvr>
                                        <p:cTn id="23" dur="500" fill="hold"/>
                                        <p:tgtEl>
                                          <p:spTgt spid="30"/>
                                        </p:tgtEl>
                                        <p:attrNameLst>
                                          <p:attrName>ppt_y</p:attrName>
                                        </p:attrNameLst>
                                      </p:cBhvr>
                                      <p:tavLst>
                                        <p:tav tm="0">
                                          <p:val>
                                            <p:fltVal val="0.5"/>
                                          </p:val>
                                        </p:tav>
                                        <p:tav tm="100000">
                                          <p:val>
                                            <p:strVal val="#ppt_y"/>
                                          </p:val>
                                        </p:tav>
                                      </p:tavLst>
                                    </p:anim>
                                  </p:childTnLst>
                                </p:cTn>
                              </p:par>
                              <p:par>
                                <p:cTn id="24" presetID="53" presetClass="entr" presetSubtype="528"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anim calcmode="lin" valueType="num">
                                      <p:cBhvr>
                                        <p:cTn id="29" dur="500" fill="hold"/>
                                        <p:tgtEl>
                                          <p:spTgt spid="29"/>
                                        </p:tgtEl>
                                        <p:attrNameLst>
                                          <p:attrName>ppt_x</p:attrName>
                                        </p:attrNameLst>
                                      </p:cBhvr>
                                      <p:tavLst>
                                        <p:tav tm="0">
                                          <p:val>
                                            <p:fltVal val="0.5"/>
                                          </p:val>
                                        </p:tav>
                                        <p:tav tm="100000">
                                          <p:val>
                                            <p:strVal val="#ppt_x"/>
                                          </p:val>
                                        </p:tav>
                                      </p:tavLst>
                                    </p:anim>
                                    <p:anim calcmode="lin" valueType="num">
                                      <p:cBhvr>
                                        <p:cTn id="30" dur="500" fill="hold"/>
                                        <p:tgtEl>
                                          <p:spTgt spid="29"/>
                                        </p:tgtEl>
                                        <p:attrNameLst>
                                          <p:attrName>ppt_y</p:attrName>
                                        </p:attrNameLst>
                                      </p:cBhvr>
                                      <p:tavLst>
                                        <p:tav tm="0">
                                          <p:val>
                                            <p:fltVal val="0.5"/>
                                          </p:val>
                                        </p:tav>
                                        <p:tav tm="100000">
                                          <p:val>
                                            <p:strVal val="#ppt_y"/>
                                          </p:val>
                                        </p:tav>
                                      </p:tavLst>
                                    </p:anim>
                                  </p:childTnLst>
                                </p:cTn>
                              </p:par>
                              <p:par>
                                <p:cTn id="31" presetID="53" presetClass="entr" presetSubtype="528"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anim calcmode="lin" valueType="num">
                                      <p:cBhvr>
                                        <p:cTn id="36" dur="500" fill="hold"/>
                                        <p:tgtEl>
                                          <p:spTgt spid="31"/>
                                        </p:tgtEl>
                                        <p:attrNameLst>
                                          <p:attrName>ppt_x</p:attrName>
                                        </p:attrNameLst>
                                      </p:cBhvr>
                                      <p:tavLst>
                                        <p:tav tm="0">
                                          <p:val>
                                            <p:fltVal val="0.5"/>
                                          </p:val>
                                        </p:tav>
                                        <p:tav tm="100000">
                                          <p:val>
                                            <p:strVal val="#ppt_x"/>
                                          </p:val>
                                        </p:tav>
                                      </p:tavLst>
                                    </p:anim>
                                    <p:anim calcmode="lin" valueType="num">
                                      <p:cBhvr>
                                        <p:cTn id="37" dur="500" fill="hold"/>
                                        <p:tgtEl>
                                          <p:spTgt spid="31"/>
                                        </p:tgtEl>
                                        <p:attrNameLst>
                                          <p:attrName>ppt_y</p:attrName>
                                        </p:attrNameLst>
                                      </p:cBhvr>
                                      <p:tavLst>
                                        <p:tav tm="0">
                                          <p:val>
                                            <p:fltVal val="0.5"/>
                                          </p:val>
                                        </p:tav>
                                        <p:tav tm="100000">
                                          <p:val>
                                            <p:strVal val="#ppt_y"/>
                                          </p:val>
                                        </p:tav>
                                      </p:tavLst>
                                    </p:anim>
                                  </p:childTnLst>
                                </p:cTn>
                              </p:par>
                              <p:par>
                                <p:cTn id="38" presetID="53" presetClass="entr" presetSubtype="528"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anim calcmode="lin" valueType="num">
                                      <p:cBhvr>
                                        <p:cTn id="43" dur="500" fill="hold"/>
                                        <p:tgtEl>
                                          <p:spTgt spid="32"/>
                                        </p:tgtEl>
                                        <p:attrNameLst>
                                          <p:attrName>ppt_x</p:attrName>
                                        </p:attrNameLst>
                                      </p:cBhvr>
                                      <p:tavLst>
                                        <p:tav tm="0">
                                          <p:val>
                                            <p:fltVal val="0.5"/>
                                          </p:val>
                                        </p:tav>
                                        <p:tav tm="100000">
                                          <p:val>
                                            <p:strVal val="#ppt_x"/>
                                          </p:val>
                                        </p:tav>
                                      </p:tavLst>
                                    </p:anim>
                                    <p:anim calcmode="lin" valueType="num">
                                      <p:cBhvr>
                                        <p:cTn id="44" dur="500" fill="hold"/>
                                        <p:tgtEl>
                                          <p:spTgt spid="32"/>
                                        </p:tgtEl>
                                        <p:attrNameLst>
                                          <p:attrName>ppt_y</p:attrName>
                                        </p:attrNameLst>
                                      </p:cBhvr>
                                      <p:tavLst>
                                        <p:tav tm="0">
                                          <p:val>
                                            <p:fltVal val="0.5"/>
                                          </p:val>
                                        </p:tav>
                                        <p:tav tm="100000">
                                          <p:val>
                                            <p:strVal val="#ppt_y"/>
                                          </p:val>
                                        </p:tav>
                                      </p:tavLst>
                                    </p:anim>
                                  </p:childTnLst>
                                </p:cTn>
                              </p:par>
                            </p:childTnLst>
                          </p:cTn>
                        </p:par>
                        <p:par>
                          <p:cTn id="45" fill="hold">
                            <p:stCondLst>
                              <p:cond delay="1700"/>
                            </p:stCondLst>
                            <p:childTnLst>
                              <p:par>
                                <p:cTn id="46" presetID="53" presetClass="entr" presetSubtype="16"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childTnLst>
                          </p:cTn>
                        </p:par>
                        <p:par>
                          <p:cTn id="51" fill="hold">
                            <p:stCondLst>
                              <p:cond delay="2200"/>
                            </p:stCondLst>
                            <p:childTnLst>
                              <p:par>
                                <p:cTn id="52" presetID="2" presetClass="entr" presetSubtype="8"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fill="hold"/>
                                        <p:tgtEl>
                                          <p:spTgt spid="8"/>
                                        </p:tgtEl>
                                        <p:attrNameLst>
                                          <p:attrName>ppt_x</p:attrName>
                                        </p:attrNameLst>
                                      </p:cBhvr>
                                      <p:tavLst>
                                        <p:tav tm="0">
                                          <p:val>
                                            <p:strVal val="0-#ppt_w/2"/>
                                          </p:val>
                                        </p:tav>
                                        <p:tav tm="100000">
                                          <p:val>
                                            <p:strVal val="#ppt_x"/>
                                          </p:val>
                                        </p:tav>
                                      </p:tavLst>
                                    </p:anim>
                                    <p:anim calcmode="lin" valueType="num">
                                      <p:cBhvr additive="base">
                                        <p:cTn id="55" dur="500" fill="hold"/>
                                        <p:tgtEl>
                                          <p:spTgt spid="8"/>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0-#ppt_w/2"/>
                                          </p:val>
                                        </p:tav>
                                        <p:tav tm="100000">
                                          <p:val>
                                            <p:strVal val="#ppt_x"/>
                                          </p:val>
                                        </p:tav>
                                      </p:tavLst>
                                    </p:anim>
                                    <p:anim calcmode="lin" valueType="num">
                                      <p:cBhvr additive="base">
                                        <p:cTn id="59" dur="500" fill="hold"/>
                                        <p:tgtEl>
                                          <p:spTgt spid="6"/>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fill="hold"/>
                                        <p:tgtEl>
                                          <p:spTgt spid="25"/>
                                        </p:tgtEl>
                                        <p:attrNameLst>
                                          <p:attrName>ppt_x</p:attrName>
                                        </p:attrNameLst>
                                      </p:cBhvr>
                                      <p:tavLst>
                                        <p:tav tm="0">
                                          <p:val>
                                            <p:strVal val="1+#ppt_w/2"/>
                                          </p:val>
                                        </p:tav>
                                        <p:tav tm="100000">
                                          <p:val>
                                            <p:strVal val="#ppt_x"/>
                                          </p:val>
                                        </p:tav>
                                      </p:tavLst>
                                    </p:anim>
                                    <p:anim calcmode="lin" valueType="num">
                                      <p:cBhvr additive="base">
                                        <p:cTn id="63" dur="500" fill="hold"/>
                                        <p:tgtEl>
                                          <p:spTgt spid="25"/>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500" fill="hold"/>
                                        <p:tgtEl>
                                          <p:spTgt spid="3"/>
                                        </p:tgtEl>
                                        <p:attrNameLst>
                                          <p:attrName>ppt_x</p:attrName>
                                        </p:attrNameLst>
                                      </p:cBhvr>
                                      <p:tavLst>
                                        <p:tav tm="0">
                                          <p:val>
                                            <p:strVal val="1+#ppt_w/2"/>
                                          </p:val>
                                        </p:tav>
                                        <p:tav tm="100000">
                                          <p:val>
                                            <p:strVal val="#ppt_x"/>
                                          </p:val>
                                        </p:tav>
                                      </p:tavLst>
                                    </p:anim>
                                    <p:anim calcmode="lin" valueType="num">
                                      <p:cBhvr additive="base">
                                        <p:cTn id="6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p:bldP spid="6" grpId="0"/>
      <p:bldP spid="8" grpId="0"/>
      <p:bldP spid="6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E8A4802-02F8-44CF-A3E3-873A2CB11B34}"/>
              </a:ext>
            </a:extLst>
          </p:cNvPr>
          <p:cNvPicPr>
            <a:picLocks noChangeAspect="1"/>
          </p:cNvPicPr>
          <p:nvPr/>
        </p:nvPicPr>
        <p:blipFill>
          <a:blip r:embed="rId3"/>
          <a:stretch>
            <a:fillRect/>
          </a:stretch>
        </p:blipFill>
        <p:spPr>
          <a:xfrm>
            <a:off x="104775" y="65314"/>
            <a:ext cx="11982451" cy="6727372"/>
          </a:xfrm>
          <a:prstGeom prst="rect">
            <a:avLst/>
          </a:prstGeom>
        </p:spPr>
      </p:pic>
    </p:spTree>
    <p:extLst>
      <p:ext uri="{BB962C8B-B14F-4D97-AF65-F5344CB8AC3E}">
        <p14:creationId xmlns:p14="http://schemas.microsoft.com/office/powerpoint/2010/main" val="3330411473"/>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
          <p:cNvSpPr txBox="1"/>
          <p:nvPr/>
        </p:nvSpPr>
        <p:spPr>
          <a:xfrm>
            <a:off x="931333" y="385234"/>
            <a:ext cx="6451600"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人工智能的驱动因素：</a:t>
            </a:r>
            <a:r>
              <a:rPr lang="zh-CN" altLang="en-US" sz="2667" b="1" dirty="0">
                <a:solidFill>
                  <a:srgbClr val="C00000"/>
                </a:solidFill>
                <a:latin typeface="+mn-lt"/>
                <a:ea typeface="+mn-ea"/>
                <a:cs typeface="+mn-ea"/>
                <a:sym typeface="+mn-lt"/>
              </a:rPr>
              <a:t>数据量爆发性增长</a:t>
            </a:r>
          </a:p>
        </p:txBody>
      </p:sp>
      <p:cxnSp>
        <p:nvCxnSpPr>
          <p:cNvPr id="49" name="直接连接符 48"/>
          <p:cNvCxnSpPr>
            <a:cxnSpLocks/>
          </p:cNvCxnSpPr>
          <p:nvPr/>
        </p:nvCxnSpPr>
        <p:spPr>
          <a:xfrm>
            <a:off x="1032933" y="876300"/>
            <a:ext cx="5164667"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4211" name="矩形 1"/>
          <p:cNvSpPr>
            <a:spLocks noChangeArrowheads="1"/>
          </p:cNvSpPr>
          <p:nvPr/>
        </p:nvSpPr>
        <p:spPr bwMode="auto">
          <a:xfrm>
            <a:off x="1672168" y="1117601"/>
            <a:ext cx="8157633" cy="1190198"/>
          </a:xfrm>
          <a:prstGeom prst="rect">
            <a:avLst/>
          </a:prstGeom>
          <a:noFill/>
          <a:ln w="9525">
            <a:noFill/>
            <a:miter lim="800000"/>
            <a:headEnd/>
            <a:tailEnd/>
          </a:ln>
        </p:spPr>
        <p:txBody>
          <a:bodyPr>
            <a:spAutoFit/>
          </a:bodyPr>
          <a:lstStyle/>
          <a:p>
            <a:r>
              <a:rPr lang="zh-CN" altLang="en-US" dirty="0">
                <a:solidFill>
                  <a:srgbClr val="000000"/>
                </a:solidFill>
                <a:latin typeface="微软雅黑" pitchFamily="34" charset="-122"/>
                <a:ea typeface="微软雅黑" pitchFamily="34" charset="-122"/>
              </a:rPr>
              <a:t>大数据、云、物联网等信息技术的发展产生了前所未有的</a:t>
            </a:r>
            <a:r>
              <a:rPr lang="zh-CN" altLang="en-US" sz="2667" b="1" dirty="0">
                <a:solidFill>
                  <a:srgbClr val="1D4865"/>
                </a:solidFill>
                <a:latin typeface="微软雅黑" pitchFamily="34" charset="-122"/>
                <a:ea typeface="微软雅黑" pitchFamily="34" charset="-122"/>
              </a:rPr>
              <a:t>海量数据</a:t>
            </a:r>
            <a:r>
              <a:rPr lang="zh-CN" altLang="en-US" dirty="0">
                <a:solidFill>
                  <a:srgbClr val="000000"/>
                </a:solidFill>
                <a:latin typeface="微软雅黑" pitchFamily="34" charset="-122"/>
                <a:ea typeface="微软雅黑" pitchFamily="34" charset="-122"/>
              </a:rPr>
              <a:t>。据预测，到</a:t>
            </a:r>
            <a:r>
              <a:rPr lang="en-US" altLang="zh-CN" dirty="0">
                <a:solidFill>
                  <a:srgbClr val="000000"/>
                </a:solidFill>
                <a:latin typeface="微软雅黑" pitchFamily="34" charset="-122"/>
                <a:ea typeface="微软雅黑" pitchFamily="34" charset="-122"/>
              </a:rPr>
              <a:t>2020</a:t>
            </a:r>
            <a:r>
              <a:rPr lang="zh-CN" altLang="en-US" dirty="0">
                <a:solidFill>
                  <a:srgbClr val="000000"/>
                </a:solidFill>
                <a:latin typeface="微软雅黑" pitchFamily="34" charset="-122"/>
                <a:ea typeface="微软雅黑" pitchFamily="34" charset="-122"/>
              </a:rPr>
              <a:t>年，全球数据预计超过</a:t>
            </a:r>
            <a:r>
              <a:rPr lang="en-US" altLang="zh-CN" sz="2667" dirty="0">
                <a:solidFill>
                  <a:srgbClr val="C00000"/>
                </a:solidFill>
                <a:latin typeface="微软雅黑" pitchFamily="34" charset="-122"/>
                <a:ea typeface="微软雅黑" pitchFamily="34" charset="-122"/>
              </a:rPr>
              <a:t>40ZB</a:t>
            </a:r>
            <a:r>
              <a:rPr lang="zh-CN" altLang="en-US" dirty="0">
                <a:solidFill>
                  <a:srgbClr val="000000"/>
                </a:solidFill>
                <a:latin typeface="微软雅黑" pitchFamily="34" charset="-122"/>
                <a:ea typeface="微软雅黑" pitchFamily="34" charset="-122"/>
              </a:rPr>
              <a:t>，并且数据的增长速度越来越快。丰富的数据训练集为人工智能技术在更多产业应用提供了可能。</a:t>
            </a:r>
            <a:endParaRPr lang="zh-CN" altLang="en-US" dirty="0">
              <a:latin typeface="微软雅黑" pitchFamily="34" charset="-122"/>
              <a:ea typeface="微软雅黑" pitchFamily="34" charset="-122"/>
            </a:endParaRPr>
          </a:p>
        </p:txBody>
      </p:sp>
      <p:pic>
        <p:nvPicPr>
          <p:cNvPr id="4" name="图片 3"/>
          <p:cNvPicPr>
            <a:picLocks noChangeAspect="1"/>
          </p:cNvPicPr>
          <p:nvPr/>
        </p:nvPicPr>
        <p:blipFill>
          <a:blip r:embed="rId3" cstate="print"/>
          <a:stretch>
            <a:fillRect/>
          </a:stretch>
        </p:blipFill>
        <p:spPr>
          <a:xfrm>
            <a:off x="2084738" y="2557767"/>
            <a:ext cx="7175597" cy="39153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135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3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
          <p:cNvSpPr txBox="1"/>
          <p:nvPr/>
        </p:nvSpPr>
        <p:spPr>
          <a:xfrm>
            <a:off x="931333" y="385234"/>
            <a:ext cx="6451600"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人工智能的驱动因素：</a:t>
            </a:r>
            <a:r>
              <a:rPr lang="zh-CN" altLang="en-US" sz="2667" b="1" dirty="0">
                <a:solidFill>
                  <a:srgbClr val="C00000"/>
                </a:solidFill>
                <a:latin typeface="+mn-lt"/>
                <a:ea typeface="+mn-ea"/>
                <a:cs typeface="+mn-ea"/>
                <a:sym typeface="+mn-lt"/>
              </a:rPr>
              <a:t>计算能力提升</a:t>
            </a:r>
          </a:p>
        </p:txBody>
      </p:sp>
      <p:cxnSp>
        <p:nvCxnSpPr>
          <p:cNvPr id="49" name="直接连接符 48"/>
          <p:cNvCxnSpPr/>
          <p:nvPr/>
        </p:nvCxnSpPr>
        <p:spPr>
          <a:xfrm>
            <a:off x="1032934" y="876300"/>
            <a:ext cx="6392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6259" name="矩形 1"/>
          <p:cNvSpPr>
            <a:spLocks noChangeArrowheads="1"/>
          </p:cNvSpPr>
          <p:nvPr/>
        </p:nvSpPr>
        <p:spPr bwMode="auto">
          <a:xfrm>
            <a:off x="1805518" y="1100668"/>
            <a:ext cx="8401049" cy="1600631"/>
          </a:xfrm>
          <a:prstGeom prst="rect">
            <a:avLst/>
          </a:prstGeom>
          <a:noFill/>
          <a:ln w="9525">
            <a:noFill/>
            <a:miter lim="800000"/>
            <a:headEnd/>
            <a:tailEnd/>
          </a:ln>
        </p:spPr>
        <p:txBody>
          <a:bodyPr>
            <a:spAutoFit/>
          </a:bodyPr>
          <a:lstStyle/>
          <a:p>
            <a:r>
              <a:rPr lang="zh-CN" altLang="en-US" dirty="0">
                <a:solidFill>
                  <a:srgbClr val="000000"/>
                </a:solidFill>
                <a:latin typeface="微软雅黑" pitchFamily="34" charset="-122"/>
                <a:ea typeface="微软雅黑" pitchFamily="34" charset="-122"/>
              </a:rPr>
              <a:t>人工智能算法的实现需要强大的计算能力作为支撑。</a:t>
            </a:r>
            <a:r>
              <a:rPr lang="en-US" altLang="zh-CN" dirty="0">
                <a:solidFill>
                  <a:srgbClr val="000000"/>
                </a:solidFill>
                <a:latin typeface="微软雅黑" pitchFamily="34" charset="-122"/>
                <a:ea typeface="微软雅黑" pitchFamily="34" charset="-122"/>
              </a:rPr>
              <a:t>2010</a:t>
            </a:r>
            <a:r>
              <a:rPr lang="zh-CN" altLang="en-US" dirty="0">
                <a:solidFill>
                  <a:srgbClr val="000000"/>
                </a:solidFill>
                <a:latin typeface="微软雅黑" pitchFamily="34" charset="-122"/>
                <a:ea typeface="微软雅黑" pitchFamily="34" charset="-122"/>
              </a:rPr>
              <a:t>年以后，随着</a:t>
            </a:r>
            <a:r>
              <a:rPr lang="en-US" altLang="zh-CN" sz="2667" b="1" dirty="0">
                <a:solidFill>
                  <a:srgbClr val="1D4865"/>
                </a:solidFill>
                <a:latin typeface="微软雅黑" pitchFamily="34" charset="-122"/>
                <a:ea typeface="微软雅黑" pitchFamily="34" charset="-122"/>
              </a:rPr>
              <a:t>GPU</a:t>
            </a:r>
            <a:r>
              <a:rPr lang="zh-CN" altLang="en-US" dirty="0">
                <a:solidFill>
                  <a:srgbClr val="000000"/>
                </a:solidFill>
                <a:latin typeface="微软雅黑" pitchFamily="34" charset="-122"/>
                <a:ea typeface="微软雅黑" pitchFamily="34" charset="-122"/>
              </a:rPr>
              <a:t>芯片的普及，计算机的运算能力迈入新阶段。而随</a:t>
            </a:r>
            <a:r>
              <a:rPr lang="en-US" altLang="zh-CN" sz="2667" b="1" dirty="0">
                <a:solidFill>
                  <a:srgbClr val="1D4865"/>
                </a:solidFill>
                <a:latin typeface="微软雅黑" pitchFamily="34" charset="-122"/>
                <a:ea typeface="微软雅黑" pitchFamily="34" charset="-122"/>
              </a:rPr>
              <a:t>FGGA</a:t>
            </a:r>
            <a:r>
              <a:rPr lang="zh-CN" altLang="en-US" sz="2667" b="1" dirty="0">
                <a:solidFill>
                  <a:srgbClr val="1D4865"/>
                </a:solidFill>
                <a:latin typeface="微软雅黑" pitchFamily="34" charset="-122"/>
                <a:ea typeface="微软雅黑" pitchFamily="34" charset="-122"/>
              </a:rPr>
              <a:t>和</a:t>
            </a:r>
            <a:r>
              <a:rPr lang="en-US" altLang="zh-CN" sz="2667" b="1" dirty="0">
                <a:solidFill>
                  <a:srgbClr val="1D4865"/>
                </a:solidFill>
                <a:latin typeface="微软雅黑" pitchFamily="34" charset="-122"/>
                <a:ea typeface="微软雅黑" pitchFamily="34" charset="-122"/>
              </a:rPr>
              <a:t>ASIC</a:t>
            </a:r>
            <a:r>
              <a:rPr lang="zh-CN" altLang="en-US" dirty="0">
                <a:solidFill>
                  <a:srgbClr val="000000"/>
                </a:solidFill>
                <a:latin typeface="微软雅黑" pitchFamily="34" charset="-122"/>
                <a:ea typeface="微软雅黑" pitchFamily="34" charset="-122"/>
              </a:rPr>
              <a:t>芯片的发展，</a:t>
            </a:r>
            <a:r>
              <a:rPr lang="en-US" altLang="zh-CN" dirty="0">
                <a:solidFill>
                  <a:srgbClr val="000000"/>
                </a:solidFill>
                <a:latin typeface="微软雅黑" pitchFamily="34" charset="-122"/>
                <a:ea typeface="微软雅黑" pitchFamily="34" charset="-122"/>
              </a:rPr>
              <a:t>2020</a:t>
            </a:r>
            <a:r>
              <a:rPr lang="zh-CN" altLang="en-US" dirty="0">
                <a:solidFill>
                  <a:srgbClr val="000000"/>
                </a:solidFill>
                <a:latin typeface="微软雅黑" pitchFamily="34" charset="-122"/>
                <a:ea typeface="微软雅黑" pitchFamily="34" charset="-122"/>
              </a:rPr>
              <a:t>以后，计算机的运算能力又将迈入新的层级，能达到每秒进行</a:t>
            </a:r>
            <a:r>
              <a:rPr lang="zh-CN" altLang="en-US" sz="2667" dirty="0">
                <a:solidFill>
                  <a:srgbClr val="C00000"/>
                </a:solidFill>
                <a:latin typeface="微软雅黑" pitchFamily="34" charset="-122"/>
                <a:ea typeface="微软雅黑" pitchFamily="34" charset="-122"/>
              </a:rPr>
              <a:t>百亿亿次</a:t>
            </a:r>
            <a:r>
              <a:rPr lang="zh-CN" altLang="en-US" dirty="0">
                <a:solidFill>
                  <a:srgbClr val="000000"/>
                </a:solidFill>
                <a:latin typeface="微软雅黑" pitchFamily="34" charset="-122"/>
                <a:ea typeface="微软雅黑" pitchFamily="34" charset="-122"/>
              </a:rPr>
              <a:t>的计算。</a:t>
            </a:r>
            <a:endParaRPr lang="zh-CN" altLang="en-US" dirty="0">
              <a:latin typeface="微软雅黑" pitchFamily="34" charset="-122"/>
              <a:ea typeface="微软雅黑" pitchFamily="34" charset="-122"/>
            </a:endParaRPr>
          </a:p>
        </p:txBody>
      </p:sp>
      <p:pic>
        <p:nvPicPr>
          <p:cNvPr id="3" name="图片 2"/>
          <p:cNvPicPr>
            <a:picLocks noChangeAspect="1"/>
          </p:cNvPicPr>
          <p:nvPr/>
        </p:nvPicPr>
        <p:blipFill>
          <a:blip r:embed="rId3" cstate="print"/>
          <a:stretch>
            <a:fillRect/>
          </a:stretch>
        </p:blipFill>
        <p:spPr>
          <a:xfrm>
            <a:off x="1437912" y="2832043"/>
            <a:ext cx="9316177" cy="3356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3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92700" y="1452033"/>
            <a:ext cx="2000251" cy="2000251"/>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3312584" y="3613151"/>
            <a:ext cx="5560483" cy="789896"/>
          </a:xfrm>
          <a:prstGeom prst="rect">
            <a:avLst/>
          </a:prstGeom>
          <a:noFill/>
        </p:spPr>
        <p:txBody>
          <a:bodyPr lIns="91440" tIns="45720" rIns="91440" bIns="45720">
            <a:spAutoFit/>
          </a:bodyPr>
          <a:lstStyle/>
          <a:p>
            <a:pPr algn="ctr" fontAlgn="auto">
              <a:spcBef>
                <a:spcPts val="0"/>
              </a:spcBef>
              <a:spcAft>
                <a:spcPts val="0"/>
              </a:spcAft>
              <a:defRPr/>
            </a:pPr>
            <a:r>
              <a:rPr lang="en-US" altLang="zh-CN" sz="4533" b="1" dirty="0">
                <a:solidFill>
                  <a:srgbClr val="1B4367"/>
                </a:solidFill>
                <a:latin typeface="+mn-lt"/>
                <a:ea typeface="+mn-ea"/>
                <a:cs typeface="+mn-ea"/>
                <a:sym typeface="+mn-lt"/>
              </a:rPr>
              <a:t>1.</a:t>
            </a:r>
            <a:r>
              <a:rPr lang="zh-CN" altLang="en-US" sz="4533" b="1" dirty="0">
                <a:solidFill>
                  <a:srgbClr val="1B4367"/>
                </a:solidFill>
                <a:latin typeface="+mn-lt"/>
                <a:ea typeface="+mn-ea"/>
                <a:cs typeface="+mn-ea"/>
                <a:sym typeface="+mn-lt"/>
              </a:rPr>
              <a:t>引言</a:t>
            </a:r>
          </a:p>
        </p:txBody>
      </p:sp>
      <p:sp>
        <p:nvSpPr>
          <p:cNvPr id="95" name="文本框 11"/>
          <p:cNvSpPr txBox="1"/>
          <p:nvPr/>
        </p:nvSpPr>
        <p:spPr>
          <a:xfrm>
            <a:off x="4950884" y="2099734"/>
            <a:ext cx="2311400" cy="1098378"/>
          </a:xfrm>
          <a:prstGeom prst="rect">
            <a:avLst/>
          </a:prstGeom>
          <a:noFill/>
        </p:spPr>
        <p:txBody>
          <a:bodyPr lIns="91440" tIns="45720" rIns="91440" bIns="45720">
            <a:spAutoFit/>
          </a:bodyPr>
          <a:lstStyle/>
          <a:p>
            <a:pPr algn="ctr" fontAlgn="auto">
              <a:lnSpc>
                <a:spcPts val="4000"/>
              </a:lnSpc>
              <a:spcBef>
                <a:spcPts val="0"/>
              </a:spcBef>
              <a:spcAft>
                <a:spcPts val="0"/>
              </a:spcAft>
              <a:defRPr/>
            </a:pPr>
            <a:r>
              <a:rPr lang="en-US" altLang="zh-CN" sz="7200" dirty="0">
                <a:solidFill>
                  <a:schemeClr val="bg1"/>
                </a:solidFill>
                <a:latin typeface="+mn-lt"/>
                <a:ea typeface="+mn-ea"/>
                <a:cs typeface="+mn-ea"/>
                <a:sym typeface="+mn-lt"/>
              </a:rPr>
              <a:t>01</a:t>
            </a:r>
            <a:endParaRPr lang="zh-CN" altLang="en-US" sz="7200" dirty="0">
              <a:solidFill>
                <a:schemeClr val="bg1"/>
              </a:solidFill>
              <a:latin typeface="+mn-lt"/>
              <a:ea typeface="+mn-ea"/>
              <a:cs typeface="+mn-ea"/>
              <a:sym typeface="+mn-lt"/>
            </a:endParaRPr>
          </a:p>
          <a:p>
            <a:pPr algn="ctr" fontAlgn="auto">
              <a:lnSpc>
                <a:spcPts val="4000"/>
              </a:lnSpc>
              <a:spcBef>
                <a:spcPts val="0"/>
              </a:spcBef>
              <a:spcAft>
                <a:spcPts val="0"/>
              </a:spcAft>
              <a:defRPr/>
            </a:pPr>
            <a:r>
              <a:rPr lang="en-US" altLang="zh-CN" sz="3200" dirty="0">
                <a:solidFill>
                  <a:schemeClr val="bg1"/>
                </a:solidFill>
                <a:latin typeface="+mn-lt"/>
                <a:ea typeface="+mn-ea"/>
                <a:cs typeface="+mn-ea"/>
                <a:sym typeface="+mn-lt"/>
              </a:rPr>
              <a:t>PART </a:t>
            </a:r>
          </a:p>
        </p:txBody>
      </p:sp>
    </p:spTree>
    <p:extLst>
      <p:ext uri="{BB962C8B-B14F-4D97-AF65-F5344CB8AC3E}">
        <p14:creationId xmlns:p14="http://schemas.microsoft.com/office/powerpoint/2010/main" val="19231900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
          <p:cNvSpPr txBox="1"/>
          <p:nvPr/>
        </p:nvSpPr>
        <p:spPr>
          <a:xfrm>
            <a:off x="931333" y="385234"/>
            <a:ext cx="6451600"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人工智能的驱动因素：</a:t>
            </a:r>
            <a:r>
              <a:rPr lang="zh-CN" altLang="en-US" sz="2667" b="1" dirty="0">
                <a:solidFill>
                  <a:srgbClr val="C00000"/>
                </a:solidFill>
                <a:latin typeface="+mn-lt"/>
                <a:ea typeface="+mn-ea"/>
                <a:cs typeface="+mn-ea"/>
                <a:sym typeface="+mn-lt"/>
              </a:rPr>
              <a:t>算法的进步</a:t>
            </a:r>
          </a:p>
        </p:txBody>
      </p:sp>
      <p:cxnSp>
        <p:nvCxnSpPr>
          <p:cNvPr id="49" name="直接连接符 48"/>
          <p:cNvCxnSpPr/>
          <p:nvPr/>
        </p:nvCxnSpPr>
        <p:spPr>
          <a:xfrm>
            <a:off x="1032934" y="876300"/>
            <a:ext cx="6392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98307" name="矩形 1"/>
          <p:cNvSpPr>
            <a:spLocks noChangeArrowheads="1"/>
          </p:cNvSpPr>
          <p:nvPr/>
        </p:nvSpPr>
        <p:spPr bwMode="auto">
          <a:xfrm>
            <a:off x="931333" y="1054101"/>
            <a:ext cx="10128552" cy="1056764"/>
          </a:xfrm>
          <a:prstGeom prst="rect">
            <a:avLst/>
          </a:prstGeom>
          <a:noFill/>
          <a:ln w="9525">
            <a:noFill/>
            <a:miter lim="800000"/>
            <a:headEnd/>
            <a:tailEnd/>
          </a:ln>
        </p:spPr>
        <p:txBody>
          <a:bodyPr wrap="square">
            <a:spAutoFit/>
          </a:bodyPr>
          <a:lstStyle/>
          <a:p>
            <a:r>
              <a:rPr lang="zh-CN" altLang="en-US" dirty="0">
                <a:solidFill>
                  <a:srgbClr val="000000"/>
                </a:solidFill>
                <a:latin typeface="微软雅黑" pitchFamily="34" charset="-122"/>
                <a:ea typeface="微软雅黑" pitchFamily="34" charset="-122"/>
              </a:rPr>
              <a:t>计算能力的提升和数据规模的增长，使得</a:t>
            </a:r>
            <a:r>
              <a:rPr lang="zh-CN" altLang="en-US" sz="2667" b="1" dirty="0">
                <a:solidFill>
                  <a:srgbClr val="C00000"/>
                </a:solidFill>
                <a:latin typeface="微软雅黑" pitchFamily="34" charset="-122"/>
                <a:ea typeface="微软雅黑" pitchFamily="34" charset="-122"/>
              </a:rPr>
              <a:t>深度学习、强化学习算法</a:t>
            </a:r>
            <a:r>
              <a:rPr lang="zh-CN" altLang="en-US" dirty="0">
                <a:solidFill>
                  <a:srgbClr val="000000"/>
                </a:solidFill>
                <a:latin typeface="微软雅黑" pitchFamily="34" charset="-122"/>
                <a:ea typeface="微软雅黑" pitchFamily="34" charset="-122"/>
              </a:rPr>
              <a:t>发展起来。这些算法广泛应用到计算机视觉、语音识别、自然语言处理等领域并取得丰硕的成果。技术适用的领域大大拓展，从而越来越多的复杂和动态的场景的需求得到了满足。</a:t>
            </a:r>
            <a:endParaRPr lang="zh-CN" altLang="en-US" dirty="0">
              <a:latin typeface="微软雅黑" pitchFamily="34" charset="-122"/>
              <a:ea typeface="微软雅黑" pitchFamily="34" charset="-122"/>
            </a:endParaRPr>
          </a:p>
        </p:txBody>
      </p:sp>
      <p:pic>
        <p:nvPicPr>
          <p:cNvPr id="3" name="图片 2"/>
          <p:cNvPicPr>
            <a:picLocks noChangeAspect="1"/>
          </p:cNvPicPr>
          <p:nvPr/>
        </p:nvPicPr>
        <p:blipFill>
          <a:blip r:embed="rId3" cstate="print"/>
          <a:stretch>
            <a:fillRect/>
          </a:stretch>
        </p:blipFill>
        <p:spPr>
          <a:xfrm>
            <a:off x="2429094" y="2617922"/>
            <a:ext cx="7159967" cy="38571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12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3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5"/>
          <p:cNvSpPr txBox="1"/>
          <p:nvPr/>
        </p:nvSpPr>
        <p:spPr>
          <a:xfrm>
            <a:off x="931333" y="385234"/>
            <a:ext cx="6451600"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人工智能的驱动因素：</a:t>
            </a:r>
            <a:r>
              <a:rPr lang="zh-CN" altLang="en-US" sz="2667" b="1" dirty="0">
                <a:solidFill>
                  <a:srgbClr val="C00000"/>
                </a:solidFill>
                <a:latin typeface="+mn-lt"/>
                <a:ea typeface="+mn-ea"/>
                <a:cs typeface="+mn-ea"/>
                <a:sym typeface="+mn-lt"/>
              </a:rPr>
              <a:t>政策支持</a:t>
            </a:r>
          </a:p>
        </p:txBody>
      </p:sp>
      <p:cxnSp>
        <p:nvCxnSpPr>
          <p:cNvPr id="49" name="直接连接符 48"/>
          <p:cNvCxnSpPr>
            <a:cxnSpLocks/>
          </p:cNvCxnSpPr>
          <p:nvPr/>
        </p:nvCxnSpPr>
        <p:spPr>
          <a:xfrm>
            <a:off x="1032933" y="876300"/>
            <a:ext cx="4718051" cy="10584"/>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00355" name="矩形 1"/>
          <p:cNvSpPr>
            <a:spLocks noChangeArrowheads="1"/>
          </p:cNvSpPr>
          <p:nvPr/>
        </p:nvSpPr>
        <p:spPr bwMode="auto">
          <a:xfrm>
            <a:off x="1670051" y="1149351"/>
            <a:ext cx="7952316" cy="1056764"/>
          </a:xfrm>
          <a:prstGeom prst="rect">
            <a:avLst/>
          </a:prstGeom>
          <a:noFill/>
          <a:ln w="9525">
            <a:noFill/>
            <a:miter lim="800000"/>
            <a:headEnd/>
            <a:tailEnd/>
          </a:ln>
        </p:spPr>
        <p:txBody>
          <a:bodyPr>
            <a:spAutoFit/>
          </a:bodyPr>
          <a:lstStyle/>
          <a:p>
            <a:r>
              <a:rPr lang="zh-CN" altLang="en-US" dirty="0">
                <a:solidFill>
                  <a:srgbClr val="000000"/>
                </a:solidFill>
                <a:latin typeface="微软雅黑" pitchFamily="34" charset="-122"/>
                <a:ea typeface="微软雅黑" pitchFamily="34" charset="-122"/>
              </a:rPr>
              <a:t>中国、美国等国家都把人工智能列入了</a:t>
            </a:r>
            <a:r>
              <a:rPr lang="zh-CN" altLang="en-US" sz="2667" b="1" dirty="0">
                <a:solidFill>
                  <a:srgbClr val="C00000"/>
                </a:solidFill>
                <a:latin typeface="微软雅黑" pitchFamily="34" charset="-122"/>
                <a:ea typeface="微软雅黑" pitchFamily="34" charset="-122"/>
              </a:rPr>
              <a:t>国家发展战略</a:t>
            </a:r>
            <a:r>
              <a:rPr lang="zh-CN" altLang="en-US" dirty="0">
                <a:solidFill>
                  <a:srgbClr val="000000"/>
                </a:solidFill>
                <a:latin typeface="微软雅黑" pitchFamily="34" charset="-122"/>
                <a:ea typeface="微软雅黑" pitchFamily="34" charset="-122"/>
              </a:rPr>
              <a:t>，出台了一系列战略文件和产业政策。政府对人工智能产业化高度重视，推动人工智能产业化快速发展。</a:t>
            </a:r>
            <a:endParaRPr lang="zh-CN" altLang="en-US" dirty="0">
              <a:latin typeface="微软雅黑" pitchFamily="34" charset="-122"/>
              <a:ea typeface="微软雅黑" pitchFamily="34" charset="-122"/>
            </a:endParaRPr>
          </a:p>
        </p:txBody>
      </p:sp>
      <p:sp>
        <p:nvSpPr>
          <p:cNvPr id="100356" name="矩形 2"/>
          <p:cNvSpPr>
            <a:spLocks noChangeArrowheads="1"/>
          </p:cNvSpPr>
          <p:nvPr/>
        </p:nvSpPr>
        <p:spPr bwMode="auto">
          <a:xfrm>
            <a:off x="4334933" y="2520951"/>
            <a:ext cx="6096000" cy="2585323"/>
          </a:xfrm>
          <a:prstGeom prst="rect">
            <a:avLst/>
          </a:prstGeom>
          <a:noFill/>
          <a:ln w="9525">
            <a:noFill/>
            <a:miter lim="800000"/>
            <a:headEnd/>
            <a:tailEnd/>
          </a:ln>
        </p:spPr>
        <p:txBody>
          <a:bodyPr>
            <a:spAutoFit/>
          </a:bodyPr>
          <a:lstStyle/>
          <a:p>
            <a:r>
              <a:rPr lang="en-US" altLang="zh-CN" dirty="0">
                <a:solidFill>
                  <a:srgbClr val="000000"/>
                </a:solidFill>
                <a:latin typeface="微软雅黑" pitchFamily="34" charset="-122"/>
                <a:ea typeface="微软雅黑" pitchFamily="34" charset="-122"/>
              </a:rPr>
              <a:t>1. </a:t>
            </a:r>
            <a:r>
              <a:rPr lang="zh-CN" altLang="en-US" dirty="0">
                <a:solidFill>
                  <a:srgbClr val="000000"/>
                </a:solidFill>
                <a:latin typeface="微软雅黑" pitchFamily="34" charset="-122"/>
                <a:ea typeface="微软雅黑" pitchFamily="34" charset="-122"/>
              </a:rPr>
              <a:t>科技部（</a:t>
            </a:r>
            <a:r>
              <a:rPr lang="en-US" altLang="zh-CN" dirty="0">
                <a:solidFill>
                  <a:srgbClr val="000000"/>
                </a:solidFill>
                <a:latin typeface="微软雅黑" pitchFamily="34" charset="-122"/>
                <a:ea typeface="微软雅黑" pitchFamily="34" charset="-122"/>
              </a:rPr>
              <a:t>973</a:t>
            </a:r>
            <a:r>
              <a:rPr lang="zh-CN" altLang="en-US" dirty="0">
                <a:solidFill>
                  <a:srgbClr val="000000"/>
                </a:solidFill>
                <a:latin typeface="微软雅黑" pitchFamily="34" charset="-122"/>
                <a:ea typeface="微软雅黑" pitchFamily="34" charset="-122"/>
              </a:rPr>
              <a:t>）计划</a:t>
            </a:r>
          </a:p>
          <a:p>
            <a:r>
              <a:rPr lang="en-US" altLang="zh-CN" dirty="0">
                <a:solidFill>
                  <a:srgbClr val="000000"/>
                </a:solidFill>
                <a:latin typeface="微软雅黑" pitchFamily="34" charset="-122"/>
                <a:ea typeface="微软雅黑" pitchFamily="34" charset="-122"/>
              </a:rPr>
              <a:t>2. </a:t>
            </a:r>
            <a:r>
              <a:rPr lang="zh-CN" altLang="en-US" dirty="0">
                <a:solidFill>
                  <a:srgbClr val="000000"/>
                </a:solidFill>
                <a:latin typeface="微软雅黑" pitchFamily="34" charset="-122"/>
                <a:ea typeface="微软雅黑" pitchFamily="34" charset="-122"/>
              </a:rPr>
              <a:t>国家自然科学基金</a:t>
            </a:r>
          </a:p>
          <a:p>
            <a:r>
              <a:rPr lang="en-US" altLang="zh-CN" dirty="0">
                <a:solidFill>
                  <a:srgbClr val="000000"/>
                </a:solidFill>
                <a:latin typeface="微软雅黑" pitchFamily="34" charset="-122"/>
                <a:ea typeface="微软雅黑" pitchFamily="34" charset="-122"/>
              </a:rPr>
              <a:t>3. </a:t>
            </a:r>
            <a:r>
              <a:rPr lang="zh-CN" altLang="en-US" dirty="0">
                <a:solidFill>
                  <a:srgbClr val="000000"/>
                </a:solidFill>
                <a:latin typeface="微软雅黑" pitchFamily="34" charset="-122"/>
                <a:ea typeface="微软雅黑" pitchFamily="34" charset="-122"/>
              </a:rPr>
              <a:t>工业和信息化部（电子发展基金）</a:t>
            </a:r>
          </a:p>
          <a:p>
            <a:r>
              <a:rPr lang="en-US" altLang="zh-CN" dirty="0">
                <a:solidFill>
                  <a:srgbClr val="000000"/>
                </a:solidFill>
                <a:latin typeface="微软雅黑" pitchFamily="34" charset="-122"/>
                <a:ea typeface="微软雅黑" pitchFamily="34" charset="-122"/>
              </a:rPr>
              <a:t>4.《</a:t>
            </a:r>
            <a:r>
              <a:rPr lang="zh-CN" altLang="en-US" dirty="0">
                <a:solidFill>
                  <a:srgbClr val="000000"/>
                </a:solidFill>
                <a:latin typeface="微软雅黑" pitchFamily="34" charset="-122"/>
                <a:ea typeface="微软雅黑" pitchFamily="34" charset="-122"/>
              </a:rPr>
              <a:t>基于大数据的类人智能关键技术与系统</a:t>
            </a:r>
            <a:r>
              <a:rPr lang="en-US" altLang="zh-CN" dirty="0">
                <a:solidFill>
                  <a:srgbClr val="000000"/>
                </a:solidFill>
                <a:latin typeface="微软雅黑" pitchFamily="34" charset="-122"/>
                <a:ea typeface="微软雅黑" pitchFamily="34" charset="-122"/>
              </a:rPr>
              <a:t>》</a:t>
            </a:r>
            <a:r>
              <a:rPr lang="zh-CN" altLang="en-US" dirty="0">
                <a:solidFill>
                  <a:srgbClr val="000000"/>
                </a:solidFill>
                <a:latin typeface="微软雅黑" pitchFamily="34" charset="-122"/>
                <a:ea typeface="微软雅黑" pitchFamily="34" charset="-122"/>
              </a:rPr>
              <a:t>项目</a:t>
            </a:r>
          </a:p>
          <a:p>
            <a:r>
              <a:rPr lang="en-US" altLang="zh-CN" dirty="0">
                <a:solidFill>
                  <a:srgbClr val="000000"/>
                </a:solidFill>
                <a:latin typeface="微软雅黑" pitchFamily="34" charset="-122"/>
                <a:ea typeface="微软雅黑" pitchFamily="34" charset="-122"/>
              </a:rPr>
              <a:t>5.《</a:t>
            </a:r>
            <a:r>
              <a:rPr lang="zh-CN" altLang="en-US" dirty="0">
                <a:solidFill>
                  <a:srgbClr val="000000"/>
                </a:solidFill>
                <a:latin typeface="微软雅黑" pitchFamily="34" charset="-122"/>
                <a:ea typeface="微软雅黑" pitchFamily="34" charset="-122"/>
              </a:rPr>
              <a:t>互联网</a:t>
            </a:r>
            <a:r>
              <a:rPr lang="en-US" altLang="zh-CN" dirty="0">
                <a:solidFill>
                  <a:srgbClr val="000000"/>
                </a:solidFill>
                <a:latin typeface="微软雅黑" pitchFamily="34" charset="-122"/>
                <a:ea typeface="微软雅黑" pitchFamily="34" charset="-122"/>
              </a:rPr>
              <a:t>+</a:t>
            </a:r>
            <a:r>
              <a:rPr lang="zh-CN" altLang="en-US" dirty="0">
                <a:solidFill>
                  <a:srgbClr val="000000"/>
                </a:solidFill>
                <a:latin typeface="微软雅黑" pitchFamily="34" charset="-122"/>
                <a:ea typeface="微软雅黑" pitchFamily="34" charset="-122"/>
              </a:rPr>
              <a:t>人工智能三年行动实施方案</a:t>
            </a:r>
            <a:r>
              <a:rPr lang="en-US" altLang="zh-CN" dirty="0">
                <a:solidFill>
                  <a:srgbClr val="000000"/>
                </a:solidFill>
                <a:latin typeface="微软雅黑" pitchFamily="34" charset="-122"/>
                <a:ea typeface="微软雅黑" pitchFamily="34" charset="-122"/>
              </a:rPr>
              <a:t>》</a:t>
            </a:r>
          </a:p>
          <a:p>
            <a:r>
              <a:rPr lang="en-US" altLang="zh-CN" dirty="0">
                <a:solidFill>
                  <a:srgbClr val="000000"/>
                </a:solidFill>
                <a:latin typeface="微软雅黑" pitchFamily="34" charset="-122"/>
                <a:ea typeface="微软雅黑" pitchFamily="34" charset="-122"/>
              </a:rPr>
              <a:t>6.《</a:t>
            </a:r>
            <a:r>
              <a:rPr lang="zh-CN" altLang="en-US" dirty="0">
                <a:solidFill>
                  <a:srgbClr val="000000"/>
                </a:solidFill>
                <a:latin typeface="微软雅黑" pitchFamily="34" charset="-122"/>
                <a:ea typeface="微软雅黑" pitchFamily="34" charset="-122"/>
              </a:rPr>
              <a:t>新一代人工智能发展规划</a:t>
            </a:r>
            <a:r>
              <a:rPr lang="en-US" altLang="zh-CN" dirty="0">
                <a:solidFill>
                  <a:srgbClr val="000000"/>
                </a:solidFill>
                <a:latin typeface="微软雅黑" pitchFamily="34" charset="-122"/>
                <a:ea typeface="微软雅黑" pitchFamily="34" charset="-122"/>
              </a:rPr>
              <a:t>》</a:t>
            </a:r>
          </a:p>
          <a:p>
            <a:r>
              <a:rPr lang="en-US" altLang="zh-CN" dirty="0">
                <a:solidFill>
                  <a:srgbClr val="000000"/>
                </a:solidFill>
                <a:latin typeface="微软雅黑" pitchFamily="34" charset="-122"/>
                <a:ea typeface="微软雅黑" pitchFamily="34" charset="-122"/>
              </a:rPr>
              <a:t>7.《</a:t>
            </a:r>
            <a:r>
              <a:rPr lang="zh-CN" altLang="en-US" dirty="0">
                <a:solidFill>
                  <a:srgbClr val="000000"/>
                </a:solidFill>
                <a:latin typeface="微软雅黑" pitchFamily="34" charset="-122"/>
                <a:ea typeface="微软雅黑" pitchFamily="34" charset="-122"/>
              </a:rPr>
              <a:t>促进新一代人工智能产业发展三年行动规划（</a:t>
            </a:r>
            <a:r>
              <a:rPr lang="en-US" altLang="zh-CN" dirty="0">
                <a:solidFill>
                  <a:srgbClr val="000000"/>
                </a:solidFill>
                <a:latin typeface="微软雅黑" pitchFamily="34" charset="-122"/>
                <a:ea typeface="微软雅黑" pitchFamily="34" charset="-122"/>
              </a:rPr>
              <a:t>2018-2020</a:t>
            </a:r>
            <a:r>
              <a:rPr lang="zh-CN" altLang="en-US" dirty="0">
                <a:solidFill>
                  <a:srgbClr val="000000"/>
                </a:solidFill>
                <a:latin typeface="微软雅黑" pitchFamily="34" charset="-122"/>
                <a:ea typeface="微软雅黑" pitchFamily="34" charset="-122"/>
              </a:rPr>
              <a:t>年）</a:t>
            </a:r>
            <a:r>
              <a:rPr lang="en-US" altLang="zh-CN" dirty="0">
                <a:solidFill>
                  <a:srgbClr val="000000"/>
                </a:solidFill>
                <a:latin typeface="微软雅黑" pitchFamily="34" charset="-122"/>
                <a:ea typeface="微软雅黑" pitchFamily="34" charset="-122"/>
              </a:rPr>
              <a:t>》</a:t>
            </a:r>
          </a:p>
          <a:p>
            <a:r>
              <a:rPr lang="en-US" altLang="zh-CN" dirty="0">
                <a:solidFill>
                  <a:srgbClr val="000000"/>
                </a:solidFill>
                <a:latin typeface="微软雅黑" pitchFamily="34" charset="-122"/>
                <a:ea typeface="微软雅黑" pitchFamily="34" charset="-122"/>
              </a:rPr>
              <a:t>8.《“</a:t>
            </a:r>
            <a:r>
              <a:rPr lang="zh-CN" altLang="en-US" dirty="0">
                <a:solidFill>
                  <a:srgbClr val="000000"/>
                </a:solidFill>
                <a:latin typeface="微软雅黑" pitchFamily="34" charset="-122"/>
                <a:ea typeface="微软雅黑" pitchFamily="34" charset="-122"/>
              </a:rPr>
              <a:t>十三五”国家战略性新兴产业发展规划</a:t>
            </a:r>
            <a:r>
              <a:rPr lang="en-US" altLang="zh-CN" dirty="0">
                <a:solidFill>
                  <a:srgbClr val="000000"/>
                </a:solidFill>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pic>
        <p:nvPicPr>
          <p:cNvPr id="4" name="图片 3"/>
          <p:cNvPicPr>
            <a:picLocks noChangeAspect="1"/>
          </p:cNvPicPr>
          <p:nvPr/>
        </p:nvPicPr>
        <p:blipFill>
          <a:blip r:embed="rId3" cstate="print"/>
          <a:stretch>
            <a:fillRect/>
          </a:stretch>
        </p:blipFill>
        <p:spPr>
          <a:xfrm>
            <a:off x="1817811" y="3024086"/>
            <a:ext cx="2232957" cy="1650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0358" name="文本框 4"/>
          <p:cNvSpPr txBox="1">
            <a:spLocks noChangeArrowheads="1"/>
          </p:cNvSpPr>
          <p:nvPr/>
        </p:nvSpPr>
        <p:spPr bwMode="auto">
          <a:xfrm>
            <a:off x="2631017" y="4819651"/>
            <a:ext cx="715260" cy="369332"/>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中国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115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3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946152" y="412751"/>
            <a:ext cx="3016249"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大数据的</a:t>
            </a:r>
            <a:r>
              <a:rPr lang="en-US" altLang="zh-CN" sz="2667" b="1" dirty="0">
                <a:solidFill>
                  <a:srgbClr val="1B4367"/>
                </a:solidFill>
                <a:latin typeface="+mn-lt"/>
                <a:ea typeface="+mn-ea"/>
                <a:cs typeface="+mn-ea"/>
                <a:sym typeface="+mn-lt"/>
              </a:rPr>
              <a:t>5V</a:t>
            </a:r>
            <a:r>
              <a:rPr lang="zh-CN" altLang="en-US" sz="2667" b="1" dirty="0">
                <a:solidFill>
                  <a:srgbClr val="1B4367"/>
                </a:solidFill>
                <a:latin typeface="+mn-lt"/>
                <a:ea typeface="+mn-ea"/>
                <a:cs typeface="+mn-ea"/>
                <a:sym typeface="+mn-lt"/>
              </a:rPr>
              <a:t>特征</a:t>
            </a:r>
          </a:p>
        </p:txBody>
      </p:sp>
      <p:cxnSp>
        <p:nvCxnSpPr>
          <p:cNvPr id="16" name="直接连接符 15"/>
          <p:cNvCxnSpPr>
            <a:cxnSpLocks/>
          </p:cNvCxnSpPr>
          <p:nvPr/>
        </p:nvCxnSpPr>
        <p:spPr>
          <a:xfrm>
            <a:off x="1032933" y="876300"/>
            <a:ext cx="2802467"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CB5638AC-EDCD-4074-BD93-1326DB1727AC}"/>
              </a:ext>
            </a:extLst>
          </p:cNvPr>
          <p:cNvPicPr>
            <a:picLocks noChangeAspect="1"/>
          </p:cNvPicPr>
          <p:nvPr/>
        </p:nvPicPr>
        <p:blipFill>
          <a:blip r:embed="rId3"/>
          <a:stretch>
            <a:fillRect/>
          </a:stretch>
        </p:blipFill>
        <p:spPr>
          <a:xfrm>
            <a:off x="2343755" y="1608580"/>
            <a:ext cx="7504491" cy="437312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946152" y="412751"/>
            <a:ext cx="3016249"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大数据到底有多大？</a:t>
            </a:r>
          </a:p>
        </p:txBody>
      </p:sp>
      <p:cxnSp>
        <p:nvCxnSpPr>
          <p:cNvPr id="16" name="直接连接符 15"/>
          <p:cNvCxnSpPr>
            <a:cxnSpLocks/>
          </p:cNvCxnSpPr>
          <p:nvPr/>
        </p:nvCxnSpPr>
        <p:spPr>
          <a:xfrm>
            <a:off x="1032933" y="876300"/>
            <a:ext cx="2802467"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cstate="print"/>
          <a:stretch>
            <a:fillRect/>
          </a:stretch>
        </p:blipFill>
        <p:spPr>
          <a:xfrm>
            <a:off x="1381198" y="1459513"/>
            <a:ext cx="4307649" cy="2637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4" cstate="print"/>
          <a:stretch>
            <a:fillRect/>
          </a:stretch>
        </p:blipFill>
        <p:spPr>
          <a:xfrm>
            <a:off x="6868470" y="1438316"/>
            <a:ext cx="4566380" cy="26802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4453" name="矩形 4"/>
          <p:cNvSpPr>
            <a:spLocks noChangeArrowheads="1"/>
          </p:cNvSpPr>
          <p:nvPr/>
        </p:nvSpPr>
        <p:spPr bwMode="auto">
          <a:xfrm>
            <a:off x="1001184" y="3820585"/>
            <a:ext cx="6096000" cy="779765"/>
          </a:xfrm>
          <a:prstGeom prst="rect">
            <a:avLst/>
          </a:prstGeom>
          <a:noFill/>
          <a:ln w="9525">
            <a:noFill/>
            <a:miter lim="800000"/>
            <a:headEnd/>
            <a:tailEnd/>
          </a:ln>
        </p:spPr>
        <p:txBody>
          <a:bodyPr>
            <a:spAutoFit/>
          </a:bodyPr>
          <a:lstStyle/>
          <a:p>
            <a:endParaRPr lang="zh-CN" altLang="en-US" sz="2667">
              <a:ea typeface="微软雅黑" pitchFamily="34" charset="-122"/>
            </a:endParaRPr>
          </a:p>
          <a:p>
            <a:r>
              <a:rPr lang="en-US" altLang="zh-CN">
                <a:solidFill>
                  <a:srgbClr val="C00000"/>
                </a:solidFill>
                <a:ea typeface="微软雅黑" pitchFamily="34" charset="-122"/>
              </a:rPr>
              <a:t>1PB=2^50</a:t>
            </a:r>
            <a:r>
              <a:rPr lang="zh-CN" altLang="en-US">
                <a:solidFill>
                  <a:srgbClr val="C00000"/>
                </a:solidFill>
                <a:latin typeface="微软雅黑" pitchFamily="34" charset="-122"/>
                <a:ea typeface="微软雅黑" pitchFamily="34" charset="-122"/>
              </a:rPr>
              <a:t>字节  </a:t>
            </a:r>
            <a:r>
              <a:rPr lang="en-US" altLang="zh-CN">
                <a:solidFill>
                  <a:srgbClr val="C00000"/>
                </a:solidFill>
                <a:ea typeface="微软雅黑" pitchFamily="34" charset="-122"/>
              </a:rPr>
              <a:t>1EB=2^60</a:t>
            </a:r>
            <a:r>
              <a:rPr lang="zh-CN" altLang="en-US">
                <a:solidFill>
                  <a:srgbClr val="C00000"/>
                </a:solidFill>
                <a:latin typeface="微软雅黑" pitchFamily="34" charset="-122"/>
                <a:ea typeface="微软雅黑" pitchFamily="34" charset="-122"/>
              </a:rPr>
              <a:t>字节 </a:t>
            </a:r>
            <a:r>
              <a:rPr lang="en-US" altLang="zh-CN">
                <a:solidFill>
                  <a:srgbClr val="C00000"/>
                </a:solidFill>
                <a:ea typeface="微软雅黑" pitchFamily="34" charset="-122"/>
              </a:rPr>
              <a:t>1ZB=2^70</a:t>
            </a:r>
            <a:r>
              <a:rPr lang="zh-CN" altLang="en-US">
                <a:solidFill>
                  <a:srgbClr val="C00000"/>
                </a:solidFill>
                <a:latin typeface="微软雅黑" pitchFamily="34" charset="-122"/>
                <a:ea typeface="微软雅黑" pitchFamily="34" charset="-122"/>
              </a:rPr>
              <a:t>字节</a:t>
            </a:r>
          </a:p>
        </p:txBody>
      </p:sp>
      <p:sp>
        <p:nvSpPr>
          <p:cNvPr id="104454" name="矩形 5"/>
          <p:cNvSpPr>
            <a:spLocks noChangeArrowheads="1"/>
          </p:cNvSpPr>
          <p:nvPr/>
        </p:nvSpPr>
        <p:spPr bwMode="auto">
          <a:xfrm>
            <a:off x="293196" y="4640316"/>
            <a:ext cx="11789947" cy="1713418"/>
          </a:xfrm>
          <a:prstGeom prst="rect">
            <a:avLst/>
          </a:prstGeom>
          <a:noFill/>
          <a:ln w="9525">
            <a:noFill/>
            <a:miter lim="800000"/>
            <a:headEnd/>
            <a:tailEnd/>
          </a:ln>
        </p:spPr>
        <p:txBody>
          <a:bodyPr wrap="square">
            <a:spAutoFit/>
          </a:bodyPr>
          <a:lstStyle/>
          <a:p>
            <a:endParaRPr lang="zh-CN" altLang="en-US" sz="1600" dirty="0">
              <a:solidFill>
                <a:srgbClr val="000000"/>
              </a:solidFill>
              <a:latin typeface="Wingdings" pitchFamily="2" charset="2"/>
              <a:ea typeface="微软雅黑" pitchFamily="34" charset="-122"/>
            </a:endParaRPr>
          </a:p>
          <a:p>
            <a:r>
              <a:rPr lang="zh-CN" altLang="en-US" dirty="0">
                <a:solidFill>
                  <a:srgbClr val="1D4865"/>
                </a:solidFill>
                <a:latin typeface="Wingdings" pitchFamily="2" charset="2"/>
                <a:ea typeface="微软雅黑" pitchFamily="34" charset="-122"/>
              </a:rPr>
              <a:t></a:t>
            </a:r>
            <a:r>
              <a:rPr lang="zh-CN" altLang="en-US" dirty="0">
                <a:solidFill>
                  <a:srgbClr val="000000"/>
                </a:solidFill>
                <a:latin typeface="微软雅黑" pitchFamily="34" charset="-122"/>
                <a:ea typeface="微软雅黑" pitchFamily="34" charset="-122"/>
              </a:rPr>
              <a:t>随着互联网等信息技术的广泛应用，数据量正在呈</a:t>
            </a:r>
            <a:r>
              <a:rPr lang="zh-CN" altLang="en-US" sz="2667" b="1" dirty="0">
                <a:solidFill>
                  <a:srgbClr val="C00000"/>
                </a:solidFill>
                <a:latin typeface="微软雅黑" pitchFamily="34" charset="-122"/>
                <a:ea typeface="微软雅黑" pitchFamily="34" charset="-122"/>
              </a:rPr>
              <a:t>指数级增长</a:t>
            </a:r>
            <a:r>
              <a:rPr lang="zh-CN" altLang="en-US" dirty="0">
                <a:solidFill>
                  <a:srgbClr val="000000"/>
                </a:solidFill>
                <a:latin typeface="微软雅黑" pitchFamily="34" charset="-122"/>
                <a:ea typeface="微软雅黑" pitchFamily="34" charset="-122"/>
              </a:rPr>
              <a:t>，大约每两年翻一番，这意味着人类在近两年产生的数据量相当于之前产生的全部数据量。</a:t>
            </a:r>
          </a:p>
          <a:p>
            <a:r>
              <a:rPr lang="zh-CN" altLang="en-US" dirty="0">
                <a:solidFill>
                  <a:srgbClr val="1D4865"/>
                </a:solidFill>
                <a:latin typeface="Wingdings" pitchFamily="2" charset="2"/>
                <a:ea typeface="微软雅黑" pitchFamily="34" charset="-122"/>
              </a:rPr>
              <a:t></a:t>
            </a:r>
            <a:r>
              <a:rPr lang="zh-CN" altLang="en-US" dirty="0">
                <a:solidFill>
                  <a:srgbClr val="000000"/>
                </a:solidFill>
                <a:latin typeface="Wingdings" pitchFamily="2" charset="2"/>
                <a:ea typeface="微软雅黑" pitchFamily="34" charset="-122"/>
              </a:rPr>
              <a:t>全球在</a:t>
            </a:r>
            <a:r>
              <a:rPr lang="en-US" altLang="zh-CN" dirty="0">
                <a:solidFill>
                  <a:srgbClr val="000000"/>
                </a:solidFill>
                <a:ea typeface="微软雅黑" pitchFamily="34" charset="-122"/>
              </a:rPr>
              <a:t>2010</a:t>
            </a:r>
            <a:r>
              <a:rPr lang="zh-CN" altLang="en-US" dirty="0">
                <a:solidFill>
                  <a:srgbClr val="000000"/>
                </a:solidFill>
                <a:latin typeface="微软雅黑" pitchFamily="34" charset="-122"/>
                <a:ea typeface="微软雅黑" pitchFamily="34" charset="-122"/>
              </a:rPr>
              <a:t>年正式进入</a:t>
            </a:r>
            <a:r>
              <a:rPr lang="en-US" altLang="zh-CN" dirty="0">
                <a:solidFill>
                  <a:srgbClr val="000000"/>
                </a:solidFill>
                <a:ea typeface="微软雅黑" pitchFamily="34" charset="-122"/>
              </a:rPr>
              <a:t>ZB</a:t>
            </a:r>
            <a:r>
              <a:rPr lang="zh-CN" altLang="en-US" dirty="0">
                <a:solidFill>
                  <a:srgbClr val="000000"/>
                </a:solidFill>
                <a:latin typeface="微软雅黑" pitchFamily="34" charset="-122"/>
                <a:ea typeface="微软雅黑" pitchFamily="34" charset="-122"/>
              </a:rPr>
              <a:t>时代，预计到</a:t>
            </a:r>
            <a:r>
              <a:rPr lang="en-US" altLang="zh-CN" dirty="0">
                <a:solidFill>
                  <a:srgbClr val="000000"/>
                </a:solidFill>
                <a:ea typeface="微软雅黑" pitchFamily="34" charset="-122"/>
              </a:rPr>
              <a:t>2020</a:t>
            </a:r>
            <a:r>
              <a:rPr lang="zh-CN" altLang="en-US" dirty="0">
                <a:solidFill>
                  <a:srgbClr val="000000"/>
                </a:solidFill>
                <a:latin typeface="微软雅黑" pitchFamily="34" charset="-122"/>
                <a:ea typeface="微软雅黑" pitchFamily="34" charset="-122"/>
              </a:rPr>
              <a:t>年，全球将总共拥有</a:t>
            </a:r>
            <a:r>
              <a:rPr lang="en-US" altLang="zh-CN" sz="2667" b="1" dirty="0">
                <a:solidFill>
                  <a:srgbClr val="C00000"/>
                </a:solidFill>
                <a:latin typeface="微软雅黑" pitchFamily="34" charset="-122"/>
                <a:ea typeface="微软雅黑" pitchFamily="34" charset="-122"/>
              </a:rPr>
              <a:t>35ZB</a:t>
            </a:r>
            <a:r>
              <a:rPr lang="zh-CN" altLang="en-US" dirty="0">
                <a:solidFill>
                  <a:srgbClr val="000000"/>
                </a:solidFill>
                <a:latin typeface="微软雅黑" pitchFamily="34" charset="-122"/>
                <a:ea typeface="微软雅黑" pitchFamily="34" charset="-122"/>
              </a:rPr>
              <a:t>的数据量，一天产生的信息量</a:t>
            </a:r>
            <a:r>
              <a:rPr lang="en-US" altLang="zh-CN" sz="2667" b="1" dirty="0">
                <a:solidFill>
                  <a:srgbClr val="C00000"/>
                </a:solidFill>
                <a:latin typeface="微软雅黑" pitchFamily="34" charset="-122"/>
                <a:ea typeface="微软雅黑" pitchFamily="34" charset="-122"/>
              </a:rPr>
              <a:t>18.8</a:t>
            </a:r>
            <a:r>
              <a:rPr lang="zh-CN" altLang="en-US" sz="2667" b="1" dirty="0">
                <a:solidFill>
                  <a:srgbClr val="C00000"/>
                </a:solidFill>
                <a:latin typeface="微软雅黑" pitchFamily="34" charset="-122"/>
                <a:ea typeface="微软雅黑" pitchFamily="34" charset="-122"/>
              </a:rPr>
              <a:t>亿</a:t>
            </a:r>
            <a:r>
              <a:rPr lang="zh-CN" altLang="en-US" dirty="0">
                <a:solidFill>
                  <a:srgbClr val="000000"/>
                </a:solidFill>
                <a:latin typeface="微软雅黑" pitchFamily="34" charset="-122"/>
                <a:ea typeface="微软雅黑" pitchFamily="34" charset="-122"/>
              </a:rPr>
              <a:t>张</a:t>
            </a:r>
            <a:r>
              <a:rPr lang="en-US" altLang="zh-CN" dirty="0">
                <a:solidFill>
                  <a:srgbClr val="000000"/>
                </a:solidFill>
                <a:ea typeface="微软雅黑" pitchFamily="34" charset="-122"/>
              </a:rPr>
              <a:t>DVD</a:t>
            </a:r>
            <a:r>
              <a:rPr lang="zh-CN" altLang="en-US" dirty="0">
                <a:solidFill>
                  <a:srgbClr val="000000"/>
                </a:solidFill>
                <a:latin typeface="微软雅黑" pitchFamily="34" charset="-122"/>
                <a:ea typeface="微软雅黑" pitchFamily="34" charset="-122"/>
              </a:rPr>
              <a:t>光盘。</a:t>
            </a:r>
          </a:p>
        </p:txBody>
      </p:sp>
      <p:sp>
        <p:nvSpPr>
          <p:cNvPr id="7" name="思想气泡: 云 6"/>
          <p:cNvSpPr/>
          <p:nvPr/>
        </p:nvSpPr>
        <p:spPr>
          <a:xfrm>
            <a:off x="9133418" y="139701"/>
            <a:ext cx="2535767" cy="1208617"/>
          </a:xfrm>
          <a:prstGeom prst="cloudCallout">
            <a:avLst>
              <a:gd name="adj1" fmla="val -29641"/>
              <a:gd name="adj2" fmla="val 78772"/>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4456" name="文本框 7"/>
          <p:cNvSpPr txBox="1">
            <a:spLocks noChangeArrowheads="1"/>
          </p:cNvSpPr>
          <p:nvPr/>
        </p:nvSpPr>
        <p:spPr bwMode="auto">
          <a:xfrm>
            <a:off x="9558867" y="281518"/>
            <a:ext cx="1684867" cy="1077218"/>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传统技术无法处理的海量数据催生出了大数据技术</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946152" y="412751"/>
            <a:ext cx="3016249"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国内大数据的现状</a:t>
            </a:r>
          </a:p>
        </p:txBody>
      </p:sp>
      <p:cxnSp>
        <p:nvCxnSpPr>
          <p:cNvPr id="16" name="直接连接符 15"/>
          <p:cNvCxnSpPr>
            <a:cxnSpLocks/>
          </p:cNvCxnSpPr>
          <p:nvPr/>
        </p:nvCxnSpPr>
        <p:spPr>
          <a:xfrm>
            <a:off x="1032933" y="876300"/>
            <a:ext cx="2802467"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06499" name="矩形 2"/>
          <p:cNvSpPr>
            <a:spLocks noChangeArrowheads="1"/>
          </p:cNvSpPr>
          <p:nvPr/>
        </p:nvSpPr>
        <p:spPr bwMode="auto">
          <a:xfrm>
            <a:off x="1001185" y="1045634"/>
            <a:ext cx="1338828" cy="369332"/>
          </a:xfrm>
          <a:prstGeom prst="rect">
            <a:avLst/>
          </a:prstGeom>
          <a:noFill/>
          <a:ln w="9525">
            <a:noFill/>
            <a:miter lim="800000"/>
            <a:headEnd/>
            <a:tailEnd/>
          </a:ln>
        </p:spPr>
        <p:txBody>
          <a:bodyPr wrap="none">
            <a:spAutoFit/>
          </a:bodyPr>
          <a:lstStyle/>
          <a:p>
            <a:r>
              <a:rPr lang="zh-CN" altLang="en-US" b="1">
                <a:solidFill>
                  <a:srgbClr val="C00000"/>
                </a:solidFill>
                <a:latin typeface="微软雅黑" pitchFamily="34" charset="-122"/>
                <a:ea typeface="微软雅黑" pitchFamily="34" charset="-122"/>
              </a:rPr>
              <a:t>互联网数据</a:t>
            </a:r>
            <a:endParaRPr lang="zh-CN" altLang="en-US">
              <a:solidFill>
                <a:srgbClr val="C00000"/>
              </a:solidFill>
              <a:latin typeface="微软雅黑" pitchFamily="34" charset="-122"/>
              <a:ea typeface="微软雅黑" pitchFamily="34" charset="-122"/>
            </a:endParaRPr>
          </a:p>
        </p:txBody>
      </p:sp>
      <p:pic>
        <p:nvPicPr>
          <p:cNvPr id="9" name="图片 8"/>
          <p:cNvPicPr>
            <a:picLocks noChangeAspect="1"/>
          </p:cNvPicPr>
          <p:nvPr/>
        </p:nvPicPr>
        <p:blipFill>
          <a:blip r:embed="rId3" cstate="print"/>
          <a:stretch>
            <a:fillRect/>
          </a:stretch>
        </p:blipFill>
        <p:spPr>
          <a:xfrm>
            <a:off x="1092919" y="1722945"/>
            <a:ext cx="1408596" cy="731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p:cNvPicPr>
            <a:picLocks noChangeAspect="1"/>
          </p:cNvPicPr>
          <p:nvPr/>
        </p:nvPicPr>
        <p:blipFill>
          <a:blip r:embed="rId4" cstate="print"/>
          <a:stretch>
            <a:fillRect/>
          </a:stretch>
        </p:blipFill>
        <p:spPr>
          <a:xfrm>
            <a:off x="1135283" y="2878881"/>
            <a:ext cx="1366232" cy="731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p:cNvPicPr>
            <a:picLocks noChangeAspect="1"/>
          </p:cNvPicPr>
          <p:nvPr/>
        </p:nvPicPr>
        <p:blipFill>
          <a:blip r:embed="rId5" cstate="print"/>
          <a:stretch>
            <a:fillRect/>
          </a:stretch>
        </p:blipFill>
        <p:spPr>
          <a:xfrm>
            <a:off x="1148636" y="3973907"/>
            <a:ext cx="1366232" cy="911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p:cNvPicPr>
            <a:picLocks noChangeAspect="1"/>
          </p:cNvPicPr>
          <p:nvPr/>
        </p:nvPicPr>
        <p:blipFill>
          <a:blip r:embed="rId6" cstate="print"/>
          <a:stretch>
            <a:fillRect/>
          </a:stretch>
        </p:blipFill>
        <p:spPr>
          <a:xfrm>
            <a:off x="1135283" y="5193253"/>
            <a:ext cx="1366232" cy="9992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6504" name="矩形 12"/>
          <p:cNvSpPr>
            <a:spLocks noChangeArrowheads="1"/>
          </p:cNvSpPr>
          <p:nvPr/>
        </p:nvSpPr>
        <p:spPr bwMode="auto">
          <a:xfrm>
            <a:off x="2870201" y="1424518"/>
            <a:ext cx="7888817" cy="4247317"/>
          </a:xfrm>
          <a:prstGeom prst="rect">
            <a:avLst/>
          </a:prstGeom>
          <a:noFill/>
          <a:ln w="9525">
            <a:noFill/>
            <a:miter lim="800000"/>
            <a:headEnd/>
            <a:tailEnd/>
          </a:ln>
        </p:spPr>
        <p:txBody>
          <a:bodyPr>
            <a:spAutoFit/>
          </a:bodyPr>
          <a:lstStyle/>
          <a:p>
            <a:endParaRPr lang="zh-CN" altLang="en-US">
              <a:solidFill>
                <a:srgbClr val="000000"/>
              </a:solidFill>
              <a:latin typeface="Wingdings" pitchFamily="2" charset="2"/>
              <a:ea typeface="微软雅黑" pitchFamily="34" charset="-122"/>
            </a:endParaRPr>
          </a:p>
          <a:p>
            <a:r>
              <a:rPr lang="zh-CN" altLang="en-US">
                <a:solidFill>
                  <a:srgbClr val="C00000"/>
                </a:solidFill>
                <a:latin typeface="Wingdings" pitchFamily="2" charset="2"/>
                <a:ea typeface="微软雅黑" pitchFamily="34" charset="-122"/>
              </a:rPr>
              <a:t>淘宝</a:t>
            </a:r>
            <a:r>
              <a:rPr lang="en-US" altLang="zh-CN" b="1">
                <a:solidFill>
                  <a:srgbClr val="C00000"/>
                </a:solidFill>
                <a:latin typeface="微软雅黑" pitchFamily="34" charset="-122"/>
                <a:ea typeface="微软雅黑" pitchFamily="34" charset="-122"/>
              </a:rPr>
              <a:t>——</a:t>
            </a:r>
            <a:r>
              <a:rPr lang="zh-CN" altLang="en-US" b="1">
                <a:latin typeface="微软雅黑" pitchFamily="34" charset="-122"/>
                <a:ea typeface="微软雅黑" pitchFamily="34" charset="-122"/>
              </a:rPr>
              <a:t>每天交易超过数千万笔，其单日数据产生量超过</a:t>
            </a:r>
            <a:r>
              <a:rPr lang="en-US" altLang="zh-CN" b="1">
                <a:solidFill>
                  <a:srgbClr val="C00000"/>
                </a:solidFill>
                <a:latin typeface="微软雅黑" pitchFamily="34" charset="-122"/>
                <a:ea typeface="微软雅黑" pitchFamily="34" charset="-122"/>
              </a:rPr>
              <a:t>50TB</a:t>
            </a:r>
            <a:r>
              <a:rPr lang="en-US" altLang="zh-CN" b="1">
                <a:latin typeface="微软雅黑" pitchFamily="34" charset="-122"/>
                <a:ea typeface="微软雅黑" pitchFamily="34" charset="-122"/>
              </a:rPr>
              <a:t>, </a:t>
            </a:r>
            <a:r>
              <a:rPr lang="zh-CN" altLang="en-US" b="1">
                <a:latin typeface="微软雅黑" pitchFamily="34" charset="-122"/>
                <a:ea typeface="微软雅黑" pitchFamily="34" charset="-122"/>
              </a:rPr>
              <a:t>峰值时处理交易达到</a:t>
            </a:r>
            <a:r>
              <a:rPr lang="en-US" altLang="zh-CN" b="1">
                <a:latin typeface="微软雅黑" pitchFamily="34" charset="-122"/>
                <a:ea typeface="微软雅黑" pitchFamily="34" charset="-122"/>
              </a:rPr>
              <a:t>9</a:t>
            </a:r>
            <a:r>
              <a:rPr lang="zh-CN" altLang="en-US" b="1">
                <a:latin typeface="微软雅黑" pitchFamily="34" charset="-122"/>
                <a:ea typeface="微软雅黑" pitchFamily="34" charset="-122"/>
              </a:rPr>
              <a:t>万笔</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分钟，</a:t>
            </a:r>
            <a:r>
              <a:rPr lang="en-US" altLang="zh-CN" b="1">
                <a:solidFill>
                  <a:srgbClr val="C00000"/>
                </a:solidFill>
                <a:latin typeface="微软雅黑" pitchFamily="34" charset="-122"/>
                <a:ea typeface="微软雅黑" pitchFamily="34" charset="-122"/>
              </a:rPr>
              <a:t>1GB/s</a:t>
            </a:r>
            <a:r>
              <a:rPr lang="zh-CN" altLang="en-US" b="1">
                <a:latin typeface="微软雅黑" pitchFamily="34" charset="-122"/>
                <a:ea typeface="微软雅黑" pitchFamily="34" charset="-122"/>
              </a:rPr>
              <a:t>。在阿里数据平台事业部的服务器上有超过</a:t>
            </a:r>
            <a:r>
              <a:rPr lang="en-US" altLang="zh-CN" b="1">
                <a:solidFill>
                  <a:srgbClr val="C00000"/>
                </a:solidFill>
                <a:latin typeface="微软雅黑" pitchFamily="34" charset="-122"/>
                <a:ea typeface="微软雅黑" pitchFamily="34" charset="-122"/>
              </a:rPr>
              <a:t>100PB</a:t>
            </a:r>
            <a:r>
              <a:rPr lang="zh-CN" altLang="en-US" b="1">
                <a:latin typeface="微软雅黑" pitchFamily="34" charset="-122"/>
                <a:ea typeface="微软雅黑" pitchFamily="34" charset="-122"/>
              </a:rPr>
              <a:t>已处理过的数据。</a:t>
            </a:r>
            <a:endParaRPr lang="en-US" altLang="zh-CN" b="1">
              <a:latin typeface="微软雅黑" pitchFamily="34" charset="-122"/>
              <a:ea typeface="微软雅黑" pitchFamily="34" charset="-122"/>
            </a:endParaRPr>
          </a:p>
          <a:p>
            <a:endParaRPr lang="zh-CN" altLang="en-US">
              <a:solidFill>
                <a:srgbClr val="008000"/>
              </a:solidFill>
              <a:latin typeface="微软雅黑" pitchFamily="34" charset="-122"/>
              <a:ea typeface="微软雅黑" pitchFamily="34" charset="-122"/>
            </a:endParaRPr>
          </a:p>
          <a:p>
            <a:r>
              <a:rPr lang="zh-CN" altLang="en-US">
                <a:solidFill>
                  <a:srgbClr val="C0504D"/>
                </a:solidFill>
                <a:latin typeface="Wingdings" pitchFamily="2" charset="2"/>
                <a:ea typeface="微软雅黑" pitchFamily="34" charset="-122"/>
              </a:rPr>
              <a:t>百度</a:t>
            </a:r>
            <a:r>
              <a:rPr lang="en-US" altLang="zh-CN" b="1">
                <a:solidFill>
                  <a:srgbClr val="C0504D"/>
                </a:solidFill>
                <a:latin typeface="微软雅黑" pitchFamily="34" charset="-122"/>
                <a:ea typeface="微软雅黑" pitchFamily="34" charset="-122"/>
              </a:rPr>
              <a:t>——</a:t>
            </a:r>
            <a:r>
              <a:rPr lang="zh-CN" altLang="en-US" b="1">
                <a:latin typeface="微软雅黑" pitchFamily="34" charset="-122"/>
                <a:ea typeface="微软雅黑" pitchFamily="34" charset="-122"/>
              </a:rPr>
              <a:t>每天要处理</a:t>
            </a:r>
            <a:r>
              <a:rPr lang="en-US" altLang="zh-CN" b="1">
                <a:solidFill>
                  <a:srgbClr val="C00000"/>
                </a:solidFill>
                <a:latin typeface="微软雅黑" pitchFamily="34" charset="-122"/>
                <a:ea typeface="微软雅黑" pitchFamily="34" charset="-122"/>
              </a:rPr>
              <a:t>60</a:t>
            </a:r>
            <a:r>
              <a:rPr lang="zh-CN" altLang="en-US" b="1">
                <a:solidFill>
                  <a:srgbClr val="C00000"/>
                </a:solidFill>
                <a:latin typeface="微软雅黑" pitchFamily="34" charset="-122"/>
                <a:ea typeface="微软雅黑" pitchFamily="34" charset="-122"/>
              </a:rPr>
              <a:t>亿次</a:t>
            </a:r>
            <a:r>
              <a:rPr lang="zh-CN" altLang="en-US" b="1">
                <a:latin typeface="微软雅黑" pitchFamily="34" charset="-122"/>
                <a:ea typeface="微软雅黑" pitchFamily="34" charset="-122"/>
              </a:rPr>
              <a:t>搜索请求</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谷歌为</a:t>
            </a:r>
            <a:r>
              <a:rPr lang="en-US" altLang="zh-CN" b="1">
                <a:latin typeface="微软雅黑" pitchFamily="34" charset="-122"/>
                <a:ea typeface="微软雅黑" pitchFamily="34" charset="-122"/>
              </a:rPr>
              <a:t>30</a:t>
            </a:r>
            <a:r>
              <a:rPr lang="zh-CN" altLang="en-US" b="1">
                <a:latin typeface="微软雅黑" pitchFamily="34" charset="-122"/>
                <a:ea typeface="微软雅黑" pitchFamily="34" charset="-122"/>
              </a:rPr>
              <a:t>亿次</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，新增</a:t>
            </a:r>
            <a:r>
              <a:rPr lang="en-US" altLang="zh-CN" b="1">
                <a:solidFill>
                  <a:srgbClr val="C00000"/>
                </a:solidFill>
                <a:latin typeface="微软雅黑" pitchFamily="34" charset="-122"/>
                <a:ea typeface="微软雅黑" pitchFamily="34" charset="-122"/>
              </a:rPr>
              <a:t>10TB</a:t>
            </a:r>
            <a:r>
              <a:rPr lang="zh-CN" altLang="en-US" b="1">
                <a:latin typeface="微软雅黑" pitchFamily="34" charset="-122"/>
                <a:ea typeface="微软雅黑" pitchFamily="34" charset="-122"/>
              </a:rPr>
              <a:t>，处理</a:t>
            </a:r>
            <a:r>
              <a:rPr lang="en-US" altLang="zh-CN" b="1">
                <a:latin typeface="微软雅黑" pitchFamily="34" charset="-122"/>
                <a:ea typeface="微软雅黑" pitchFamily="34" charset="-122"/>
              </a:rPr>
              <a:t>100PB</a:t>
            </a:r>
            <a:r>
              <a:rPr lang="zh-CN" altLang="en-US" b="1">
                <a:latin typeface="微软雅黑" pitchFamily="34" charset="-122"/>
                <a:ea typeface="微软雅黑" pitchFamily="34" charset="-122"/>
              </a:rPr>
              <a:t>数据，每天产生一个</a:t>
            </a:r>
            <a:r>
              <a:rPr lang="en-US" altLang="zh-CN" b="1">
                <a:latin typeface="微软雅黑" pitchFamily="34" charset="-122"/>
                <a:ea typeface="微软雅黑" pitchFamily="34" charset="-122"/>
              </a:rPr>
              <a:t>TB</a:t>
            </a:r>
            <a:r>
              <a:rPr lang="zh-CN" altLang="en-US" b="1">
                <a:latin typeface="微软雅黑" pitchFamily="34" charset="-122"/>
                <a:ea typeface="微软雅黑" pitchFamily="34" charset="-122"/>
              </a:rPr>
              <a:t>的日志。目前存储网页数近</a:t>
            </a:r>
            <a:r>
              <a:rPr lang="en-US" altLang="zh-CN" b="1">
                <a:solidFill>
                  <a:srgbClr val="C00000"/>
                </a:solidFill>
                <a:latin typeface="微软雅黑" pitchFamily="34" charset="-122"/>
                <a:ea typeface="微软雅黑" pitchFamily="34" charset="-122"/>
              </a:rPr>
              <a:t>1</a:t>
            </a:r>
            <a:r>
              <a:rPr lang="zh-CN" altLang="en-US" b="1">
                <a:solidFill>
                  <a:srgbClr val="C00000"/>
                </a:solidFill>
                <a:latin typeface="微软雅黑" pitchFamily="34" charset="-122"/>
                <a:ea typeface="微软雅黑" pitchFamily="34" charset="-122"/>
              </a:rPr>
              <a:t>万亿</a:t>
            </a:r>
            <a:r>
              <a:rPr lang="zh-CN" altLang="en-US" b="1">
                <a:latin typeface="微软雅黑" pitchFamily="34" charset="-122"/>
                <a:ea typeface="微软雅黑" pitchFamily="34" charset="-122"/>
              </a:rPr>
              <a:t>，数据总量</a:t>
            </a:r>
            <a:r>
              <a:rPr lang="en-US" altLang="zh-CN" b="1">
                <a:solidFill>
                  <a:srgbClr val="C00000"/>
                </a:solidFill>
                <a:latin typeface="微软雅黑" pitchFamily="34" charset="-122"/>
                <a:ea typeface="微软雅黑" pitchFamily="34" charset="-122"/>
              </a:rPr>
              <a:t>1000PB</a:t>
            </a:r>
            <a:r>
              <a:rPr lang="zh-CN" altLang="en-US" b="1">
                <a:solidFill>
                  <a:srgbClr val="C00000"/>
                </a:solidFill>
                <a:latin typeface="微软雅黑" pitchFamily="34" charset="-122"/>
                <a:ea typeface="微软雅黑" pitchFamily="34" charset="-122"/>
              </a:rPr>
              <a:t>。</a:t>
            </a:r>
            <a:endParaRPr lang="en-US" altLang="zh-CN" b="1">
              <a:solidFill>
                <a:srgbClr val="C00000"/>
              </a:solidFill>
              <a:latin typeface="微软雅黑" pitchFamily="34" charset="-122"/>
              <a:ea typeface="微软雅黑" pitchFamily="34" charset="-122"/>
            </a:endParaRPr>
          </a:p>
          <a:p>
            <a:endParaRPr lang="zh-CN" altLang="en-US">
              <a:solidFill>
                <a:srgbClr val="008000"/>
              </a:solidFill>
              <a:latin typeface="微软雅黑" pitchFamily="34" charset="-122"/>
              <a:ea typeface="微软雅黑" pitchFamily="34" charset="-122"/>
            </a:endParaRPr>
          </a:p>
          <a:p>
            <a:r>
              <a:rPr lang="zh-CN" altLang="en-US">
                <a:solidFill>
                  <a:srgbClr val="C0504D"/>
                </a:solidFill>
                <a:latin typeface="Wingdings" pitchFamily="2" charset="2"/>
                <a:ea typeface="微软雅黑" pitchFamily="34" charset="-122"/>
              </a:rPr>
              <a:t>腾讯</a:t>
            </a:r>
            <a:r>
              <a:rPr lang="en-US" altLang="zh-CN" b="1">
                <a:solidFill>
                  <a:srgbClr val="C0504D"/>
                </a:solidFill>
                <a:latin typeface="微软雅黑" pitchFamily="34" charset="-122"/>
                <a:ea typeface="微软雅黑" pitchFamily="34" charset="-122"/>
              </a:rPr>
              <a:t>——</a:t>
            </a:r>
            <a:r>
              <a:rPr lang="zh-CN" altLang="en-US" b="1">
                <a:latin typeface="微软雅黑" pitchFamily="34" charset="-122"/>
                <a:ea typeface="微软雅黑" pitchFamily="34" charset="-122"/>
              </a:rPr>
              <a:t>腾讯</a:t>
            </a:r>
            <a:r>
              <a:rPr lang="en-US" altLang="zh-CN" b="1">
                <a:latin typeface="微软雅黑" pitchFamily="34" charset="-122"/>
                <a:ea typeface="微软雅黑" pitchFamily="34" charset="-122"/>
              </a:rPr>
              <a:t>QQ</a:t>
            </a:r>
            <a:r>
              <a:rPr lang="zh-CN" altLang="en-US" b="1">
                <a:latin typeface="微软雅黑" pitchFamily="34" charset="-122"/>
                <a:ea typeface="微软雅黑" pitchFamily="34" charset="-122"/>
              </a:rPr>
              <a:t>月活跃用户超</a:t>
            </a:r>
            <a:r>
              <a:rPr lang="en-US" altLang="zh-CN" b="1">
                <a:solidFill>
                  <a:srgbClr val="C00000"/>
                </a:solidFill>
                <a:latin typeface="微软雅黑" pitchFamily="34" charset="-122"/>
                <a:ea typeface="微软雅黑" pitchFamily="34" charset="-122"/>
              </a:rPr>
              <a:t>8</a:t>
            </a:r>
            <a:r>
              <a:rPr lang="zh-CN" altLang="en-US" b="1">
                <a:solidFill>
                  <a:srgbClr val="C00000"/>
                </a:solidFill>
                <a:latin typeface="微软雅黑" pitchFamily="34" charset="-122"/>
                <a:ea typeface="微软雅黑" pitchFamily="34" charset="-122"/>
              </a:rPr>
              <a:t>亿</a:t>
            </a:r>
            <a:r>
              <a:rPr lang="zh-CN" altLang="en-US" b="1">
                <a:latin typeface="微软雅黑" pitchFamily="34" charset="-122"/>
                <a:ea typeface="微软雅黑" pitchFamily="34" charset="-122"/>
              </a:rPr>
              <a:t>，微信用户</a:t>
            </a:r>
            <a:r>
              <a:rPr lang="en-US" altLang="zh-CN" b="1">
                <a:solidFill>
                  <a:srgbClr val="C00000"/>
                </a:solidFill>
                <a:latin typeface="微软雅黑" pitchFamily="34" charset="-122"/>
                <a:ea typeface="微软雅黑" pitchFamily="34" charset="-122"/>
              </a:rPr>
              <a:t>5</a:t>
            </a:r>
            <a:r>
              <a:rPr lang="zh-CN" altLang="en-US" b="1">
                <a:solidFill>
                  <a:srgbClr val="C00000"/>
                </a:solidFill>
                <a:latin typeface="微软雅黑" pitchFamily="34" charset="-122"/>
                <a:ea typeface="微软雅黑" pitchFamily="34" charset="-122"/>
              </a:rPr>
              <a:t>亿</a:t>
            </a:r>
            <a:r>
              <a:rPr lang="zh-CN" altLang="en-US" b="1">
                <a:latin typeface="微软雅黑" pitchFamily="34" charset="-122"/>
                <a:ea typeface="微软雅黑" pitchFamily="34" charset="-122"/>
              </a:rPr>
              <a:t>，在线人际关系链超</a:t>
            </a:r>
            <a:r>
              <a:rPr lang="en-US" altLang="zh-CN" b="1">
                <a:solidFill>
                  <a:srgbClr val="C00000"/>
                </a:solidFill>
                <a:latin typeface="微软雅黑" pitchFamily="34" charset="-122"/>
                <a:ea typeface="微软雅黑" pitchFamily="34" charset="-122"/>
              </a:rPr>
              <a:t>1000</a:t>
            </a:r>
            <a:r>
              <a:rPr lang="zh-CN" altLang="en-US" b="1">
                <a:solidFill>
                  <a:srgbClr val="C00000"/>
                </a:solidFill>
                <a:latin typeface="微软雅黑" pitchFamily="34" charset="-122"/>
                <a:ea typeface="微软雅黑" pitchFamily="34" charset="-122"/>
              </a:rPr>
              <a:t>亿</a:t>
            </a:r>
            <a:r>
              <a:rPr lang="zh-CN" altLang="en-US" b="1">
                <a:latin typeface="微软雅黑" pitchFamily="34" charset="-122"/>
                <a:ea typeface="微软雅黑" pitchFamily="34" charset="-122"/>
              </a:rPr>
              <a:t>，每天</a:t>
            </a:r>
            <a:r>
              <a:rPr lang="en-US" altLang="zh-CN" b="1">
                <a:latin typeface="微软雅黑" pitchFamily="34" charset="-122"/>
                <a:ea typeface="微软雅黑" pitchFamily="34" charset="-122"/>
              </a:rPr>
              <a:t>1</a:t>
            </a:r>
            <a:r>
              <a:rPr lang="zh-CN" altLang="en-US" b="1">
                <a:latin typeface="微软雅黑" pitchFamily="34" charset="-122"/>
                <a:ea typeface="微软雅黑" pitchFamily="34" charset="-122"/>
              </a:rPr>
              <a:t>千亿次服务调用，日新增</a:t>
            </a:r>
            <a:r>
              <a:rPr lang="en-US" altLang="zh-CN" b="1">
                <a:latin typeface="微软雅黑" pitchFamily="34" charset="-122"/>
                <a:ea typeface="微软雅黑" pitchFamily="34" charset="-122"/>
              </a:rPr>
              <a:t>200-300TB</a:t>
            </a:r>
            <a:r>
              <a:rPr lang="zh-CN" altLang="en-US" b="1">
                <a:latin typeface="微软雅黑" pitchFamily="34" charset="-122"/>
                <a:ea typeface="微软雅黑" pitchFamily="34" charset="-122"/>
              </a:rPr>
              <a:t>数据量，每月增加</a:t>
            </a:r>
            <a:r>
              <a:rPr lang="en-US" altLang="zh-CN" b="1">
                <a:latin typeface="微软雅黑" pitchFamily="34" charset="-122"/>
                <a:ea typeface="微软雅黑" pitchFamily="34" charset="-122"/>
              </a:rPr>
              <a:t>10%</a:t>
            </a:r>
            <a:r>
              <a:rPr lang="zh-CN" altLang="en-US" b="1">
                <a:latin typeface="微软雅黑" pitchFamily="34" charset="-122"/>
                <a:ea typeface="微软雅黑" pitchFamily="34" charset="-122"/>
              </a:rPr>
              <a:t>。经压缩后的数据总存储量</a:t>
            </a:r>
            <a:r>
              <a:rPr lang="en-US" altLang="zh-CN" b="1">
                <a:solidFill>
                  <a:srgbClr val="C00000"/>
                </a:solidFill>
                <a:latin typeface="微软雅黑" pitchFamily="34" charset="-122"/>
                <a:ea typeface="微软雅黑" pitchFamily="34" charset="-122"/>
              </a:rPr>
              <a:t>100PB</a:t>
            </a:r>
            <a:r>
              <a:rPr lang="zh-CN" altLang="en-US" b="1">
                <a:latin typeface="微软雅黑" pitchFamily="34" charset="-122"/>
                <a:ea typeface="微软雅黑" pitchFamily="34" charset="-122"/>
              </a:rPr>
              <a:t>。</a:t>
            </a:r>
            <a:endParaRPr lang="en-US" altLang="zh-CN" b="1">
              <a:latin typeface="微软雅黑" pitchFamily="34" charset="-122"/>
              <a:ea typeface="微软雅黑" pitchFamily="34" charset="-122"/>
            </a:endParaRPr>
          </a:p>
          <a:p>
            <a:endParaRPr lang="zh-CN" altLang="en-US">
              <a:solidFill>
                <a:srgbClr val="008000"/>
              </a:solidFill>
              <a:latin typeface="微软雅黑" pitchFamily="34" charset="-122"/>
              <a:ea typeface="微软雅黑" pitchFamily="34" charset="-122"/>
            </a:endParaRPr>
          </a:p>
          <a:p>
            <a:r>
              <a:rPr lang="zh-CN" altLang="en-US">
                <a:solidFill>
                  <a:srgbClr val="C0504D"/>
                </a:solidFill>
                <a:latin typeface="Wingdings" pitchFamily="2" charset="2"/>
                <a:ea typeface="微软雅黑" pitchFamily="34" charset="-122"/>
              </a:rPr>
              <a:t>新浪微博</a:t>
            </a:r>
            <a:r>
              <a:rPr lang="en-US" altLang="zh-CN" b="1">
                <a:solidFill>
                  <a:srgbClr val="C0504D"/>
                </a:solidFill>
                <a:latin typeface="微软雅黑" pitchFamily="34" charset="-122"/>
                <a:ea typeface="微软雅黑" pitchFamily="34" charset="-122"/>
              </a:rPr>
              <a:t>——</a:t>
            </a:r>
            <a:r>
              <a:rPr lang="zh-CN" altLang="en-US" b="1">
                <a:latin typeface="微软雅黑" pitchFamily="34" charset="-122"/>
                <a:ea typeface="微软雅黑" pitchFamily="34" charset="-122"/>
              </a:rPr>
              <a:t>每天有数十亿外部网页和</a:t>
            </a:r>
            <a:r>
              <a:rPr lang="en-US" altLang="zh-CN" b="1">
                <a:latin typeface="微软雅黑" pitchFamily="34" charset="-122"/>
                <a:ea typeface="微软雅黑" pitchFamily="34" charset="-122"/>
              </a:rPr>
              <a:t>API</a:t>
            </a:r>
            <a:r>
              <a:rPr lang="zh-CN" altLang="en-US" b="1">
                <a:latin typeface="微软雅黑" pitchFamily="34" charset="-122"/>
                <a:ea typeface="微软雅黑" pitchFamily="34" charset="-122"/>
              </a:rPr>
              <a:t>接口访问需求。在晚上高峰期，微博每秒要接受</a:t>
            </a:r>
            <a:r>
              <a:rPr lang="en-US" altLang="zh-CN" b="1">
                <a:solidFill>
                  <a:srgbClr val="C00000"/>
                </a:solidFill>
                <a:latin typeface="微软雅黑" pitchFamily="34" charset="-122"/>
                <a:ea typeface="微软雅黑" pitchFamily="34" charset="-122"/>
              </a:rPr>
              <a:t>100</a:t>
            </a:r>
            <a:r>
              <a:rPr lang="zh-CN" altLang="en-US" b="1">
                <a:solidFill>
                  <a:srgbClr val="C00000"/>
                </a:solidFill>
                <a:latin typeface="微软雅黑" pitchFamily="34" charset="-122"/>
                <a:ea typeface="微软雅黑" pitchFamily="34" charset="-122"/>
              </a:rPr>
              <a:t>万</a:t>
            </a:r>
            <a:r>
              <a:rPr lang="zh-CN" altLang="en-US" b="1">
                <a:latin typeface="微软雅黑" pitchFamily="34" charset="-122"/>
                <a:ea typeface="微软雅黑" pitchFamily="34" charset="-122"/>
              </a:rPr>
              <a:t>以上的响应请求。</a:t>
            </a:r>
            <a:endParaRPr lang="zh-CN" altLang="en-US">
              <a:latin typeface="微软雅黑" pitchFamily="34" charset="-122"/>
              <a:ea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946152" y="412751"/>
            <a:ext cx="3016249"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国内大数据的现状</a:t>
            </a:r>
          </a:p>
        </p:txBody>
      </p:sp>
      <p:cxnSp>
        <p:nvCxnSpPr>
          <p:cNvPr id="16" name="直接连接符 15"/>
          <p:cNvCxnSpPr>
            <a:cxnSpLocks/>
          </p:cNvCxnSpPr>
          <p:nvPr/>
        </p:nvCxnSpPr>
        <p:spPr>
          <a:xfrm>
            <a:off x="1032933" y="876300"/>
            <a:ext cx="2802467"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08547" name="矩形 2"/>
          <p:cNvSpPr>
            <a:spLocks noChangeArrowheads="1"/>
          </p:cNvSpPr>
          <p:nvPr/>
        </p:nvSpPr>
        <p:spPr bwMode="auto">
          <a:xfrm>
            <a:off x="1001185" y="1045634"/>
            <a:ext cx="1107996" cy="369332"/>
          </a:xfrm>
          <a:prstGeom prst="rect">
            <a:avLst/>
          </a:prstGeom>
          <a:noFill/>
          <a:ln w="9525">
            <a:noFill/>
            <a:miter lim="800000"/>
            <a:headEnd/>
            <a:tailEnd/>
          </a:ln>
        </p:spPr>
        <p:txBody>
          <a:bodyPr wrap="none">
            <a:spAutoFit/>
          </a:bodyPr>
          <a:lstStyle/>
          <a:p>
            <a:r>
              <a:rPr lang="zh-CN" altLang="en-US" b="1">
                <a:solidFill>
                  <a:srgbClr val="C00000"/>
                </a:solidFill>
                <a:latin typeface="微软雅黑" pitchFamily="34" charset="-122"/>
                <a:ea typeface="微软雅黑" pitchFamily="34" charset="-122"/>
              </a:rPr>
              <a:t>政府数据</a:t>
            </a:r>
            <a:endParaRPr lang="zh-CN" altLang="en-US">
              <a:solidFill>
                <a:srgbClr val="C00000"/>
              </a:solidFill>
              <a:latin typeface="微软雅黑" pitchFamily="34" charset="-122"/>
              <a:ea typeface="微软雅黑" pitchFamily="34" charset="-122"/>
            </a:endParaRPr>
          </a:p>
        </p:txBody>
      </p:sp>
      <p:sp>
        <p:nvSpPr>
          <p:cNvPr id="108548" name="矩形 1"/>
          <p:cNvSpPr>
            <a:spLocks noChangeArrowheads="1"/>
          </p:cNvSpPr>
          <p:nvPr/>
        </p:nvSpPr>
        <p:spPr bwMode="auto">
          <a:xfrm>
            <a:off x="946151" y="1583268"/>
            <a:ext cx="6096000" cy="3970318"/>
          </a:xfrm>
          <a:prstGeom prst="rect">
            <a:avLst/>
          </a:prstGeom>
          <a:noFill/>
          <a:ln w="9525">
            <a:noFill/>
            <a:miter lim="800000"/>
            <a:headEnd/>
            <a:tailEnd/>
          </a:ln>
        </p:spPr>
        <p:txBody>
          <a:bodyPr>
            <a:spAutoFit/>
          </a:bodyPr>
          <a:lstStyle/>
          <a:p>
            <a:endParaRPr lang="zh-CN" altLang="en-US">
              <a:solidFill>
                <a:srgbClr val="000000"/>
              </a:solidFill>
              <a:latin typeface="Wingdings" pitchFamily="2" charset="2"/>
              <a:ea typeface="微软雅黑" pitchFamily="34" charset="-122"/>
            </a:endParaRPr>
          </a:p>
          <a:p>
            <a:r>
              <a:rPr lang="zh-CN" altLang="en-US">
                <a:latin typeface="Wingdings" pitchFamily="2" charset="2"/>
                <a:ea typeface="微软雅黑" pitchFamily="34" charset="-122"/>
              </a:rPr>
              <a:t></a:t>
            </a:r>
            <a:r>
              <a:rPr lang="zh-CN" altLang="en-US" b="1">
                <a:latin typeface="微软雅黑" pitchFamily="34" charset="-122"/>
                <a:ea typeface="微软雅黑" pitchFamily="34" charset="-122"/>
              </a:rPr>
              <a:t>视频监控摄像头广泛应用于主要道路、热点地区、地铁和居民小区的安全监视。北京超市食品架前均要求装能清晰拍到走在架前的人的脸部。</a:t>
            </a:r>
            <a:endParaRPr lang="en-US" altLang="zh-CN" b="1">
              <a:latin typeface="微软雅黑" pitchFamily="34" charset="-122"/>
              <a:ea typeface="微软雅黑" pitchFamily="34" charset="-122"/>
            </a:endParaRPr>
          </a:p>
          <a:p>
            <a:endParaRPr lang="zh-CN" altLang="en-US">
              <a:solidFill>
                <a:srgbClr val="C0504D"/>
              </a:solidFill>
              <a:latin typeface="微软雅黑" pitchFamily="34" charset="-122"/>
              <a:ea typeface="微软雅黑" pitchFamily="34" charset="-122"/>
            </a:endParaRPr>
          </a:p>
          <a:p>
            <a:r>
              <a:rPr lang="zh-CN" altLang="en-US">
                <a:latin typeface="Wingdings" pitchFamily="2" charset="2"/>
                <a:ea typeface="微软雅黑" pitchFamily="34" charset="-122"/>
              </a:rPr>
              <a:t>一个</a:t>
            </a:r>
            <a:r>
              <a:rPr lang="en-US" altLang="zh-CN" b="1">
                <a:latin typeface="微软雅黑" pitchFamily="34" charset="-122"/>
                <a:ea typeface="微软雅黑" pitchFamily="34" charset="-122"/>
              </a:rPr>
              <a:t>8Mbps</a:t>
            </a:r>
            <a:r>
              <a:rPr lang="zh-CN" altLang="en-US" b="1">
                <a:latin typeface="微软雅黑" pitchFamily="34" charset="-122"/>
                <a:ea typeface="微软雅黑" pitchFamily="34" charset="-122"/>
              </a:rPr>
              <a:t>摄像头每小时产生</a:t>
            </a:r>
            <a:r>
              <a:rPr lang="en-US" altLang="zh-CN" b="1">
                <a:solidFill>
                  <a:srgbClr val="C00000"/>
                </a:solidFill>
                <a:latin typeface="微软雅黑" pitchFamily="34" charset="-122"/>
                <a:ea typeface="微软雅黑" pitchFamily="34" charset="-122"/>
              </a:rPr>
              <a:t>3.6GB</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很多城市的摄像头多达几十万个，一个月的数据量达到数百</a:t>
            </a:r>
            <a:r>
              <a:rPr lang="en-US" altLang="zh-CN" b="1">
                <a:latin typeface="微软雅黑" pitchFamily="34" charset="-122"/>
                <a:ea typeface="微软雅黑" pitchFamily="34" charset="-122"/>
              </a:rPr>
              <a:t>PB</a:t>
            </a:r>
            <a:r>
              <a:rPr lang="zh-CN" altLang="en-US" b="1">
                <a:latin typeface="微软雅黑" pitchFamily="34" charset="-122"/>
                <a:ea typeface="微软雅黑" pitchFamily="34" charset="-122"/>
              </a:rPr>
              <a:t>，若需保存</a:t>
            </a:r>
            <a:r>
              <a:rPr lang="en-US" altLang="zh-CN" b="1">
                <a:latin typeface="微软雅黑" pitchFamily="34" charset="-122"/>
                <a:ea typeface="微软雅黑" pitchFamily="34" charset="-122"/>
              </a:rPr>
              <a:t>3</a:t>
            </a:r>
            <a:r>
              <a:rPr lang="zh-CN" altLang="en-US" b="1">
                <a:latin typeface="微软雅黑" pitchFamily="34" charset="-122"/>
                <a:ea typeface="微软雅黑" pitchFamily="34" charset="-122"/>
              </a:rPr>
              <a:t>个月则存储量达</a:t>
            </a:r>
            <a:r>
              <a:rPr lang="en-US" altLang="zh-CN" b="1">
                <a:latin typeface="微软雅黑" pitchFamily="34" charset="-122"/>
                <a:ea typeface="微软雅黑" pitchFamily="34" charset="-122"/>
              </a:rPr>
              <a:t>EB</a:t>
            </a:r>
            <a:r>
              <a:rPr lang="zh-CN" altLang="en-US" b="1">
                <a:latin typeface="微软雅黑" pitchFamily="34" charset="-122"/>
                <a:ea typeface="微软雅黑" pitchFamily="34" charset="-122"/>
              </a:rPr>
              <a:t>量级。</a:t>
            </a:r>
            <a:endParaRPr lang="en-US" altLang="zh-CN" b="1">
              <a:latin typeface="微软雅黑" pitchFamily="34" charset="-122"/>
              <a:ea typeface="微软雅黑" pitchFamily="34" charset="-122"/>
            </a:endParaRPr>
          </a:p>
          <a:p>
            <a:endParaRPr lang="zh-CN" altLang="en-US">
              <a:solidFill>
                <a:srgbClr val="006FC0"/>
              </a:solidFill>
              <a:latin typeface="微软雅黑" pitchFamily="34" charset="-122"/>
              <a:ea typeface="微软雅黑" pitchFamily="34" charset="-122"/>
            </a:endParaRPr>
          </a:p>
          <a:p>
            <a:r>
              <a:rPr lang="zh-CN" altLang="en-US">
                <a:latin typeface="Wingdings" pitchFamily="2" charset="2"/>
                <a:ea typeface="微软雅黑" pitchFamily="34" charset="-122"/>
              </a:rPr>
              <a:t>国家税务总局每月收集全国数据</a:t>
            </a:r>
            <a:r>
              <a:rPr lang="en-US" altLang="zh-CN" b="1">
                <a:solidFill>
                  <a:srgbClr val="C00000"/>
                </a:solidFill>
                <a:latin typeface="微软雅黑" pitchFamily="34" charset="-122"/>
                <a:ea typeface="微软雅黑" pitchFamily="34" charset="-122"/>
              </a:rPr>
              <a:t>4TB</a:t>
            </a:r>
            <a:r>
              <a:rPr lang="zh-CN" altLang="en-US" b="1">
                <a:latin typeface="微软雅黑" pitchFamily="34" charset="-122"/>
                <a:ea typeface="微软雅黑" pitchFamily="34" charset="-122"/>
              </a:rPr>
              <a:t>，已集中的结构化数据</a:t>
            </a:r>
            <a:r>
              <a:rPr lang="en-US" altLang="zh-CN" b="1">
                <a:solidFill>
                  <a:srgbClr val="C00000"/>
                </a:solidFill>
                <a:latin typeface="微软雅黑" pitchFamily="34" charset="-122"/>
                <a:ea typeface="微软雅黑" pitchFamily="34" charset="-122"/>
              </a:rPr>
              <a:t>260TB</a:t>
            </a:r>
          </a:p>
          <a:p>
            <a:endParaRPr lang="zh-CN" altLang="en-US">
              <a:latin typeface="微软雅黑" pitchFamily="34" charset="-122"/>
              <a:ea typeface="微软雅黑" pitchFamily="34" charset="-122"/>
            </a:endParaRPr>
          </a:p>
          <a:p>
            <a:r>
              <a:rPr lang="zh-CN" altLang="en-US">
                <a:latin typeface="Wingdings" pitchFamily="2" charset="2"/>
                <a:ea typeface="微软雅黑" pitchFamily="34" charset="-122"/>
              </a:rPr>
              <a:t>北京市政府部门数据库总量</a:t>
            </a:r>
            <a:r>
              <a:rPr lang="en-US" altLang="zh-CN" b="1">
                <a:latin typeface="微软雅黑" pitchFamily="34" charset="-122"/>
                <a:ea typeface="微软雅黑" pitchFamily="34" charset="-122"/>
              </a:rPr>
              <a:t>2011</a:t>
            </a:r>
            <a:r>
              <a:rPr lang="zh-CN" altLang="en-US" b="1">
                <a:latin typeface="微软雅黑" pitchFamily="34" charset="-122"/>
                <a:ea typeface="微软雅黑" pitchFamily="34" charset="-122"/>
              </a:rPr>
              <a:t>年</a:t>
            </a:r>
            <a:r>
              <a:rPr lang="en-US" altLang="zh-CN" b="1">
                <a:solidFill>
                  <a:srgbClr val="C00000"/>
                </a:solidFill>
                <a:latin typeface="微软雅黑" pitchFamily="34" charset="-122"/>
                <a:ea typeface="微软雅黑" pitchFamily="34" charset="-122"/>
              </a:rPr>
              <a:t>63PB</a:t>
            </a:r>
            <a:r>
              <a:rPr lang="zh-CN" altLang="en-US" b="1">
                <a:latin typeface="微软雅黑" pitchFamily="34" charset="-122"/>
                <a:ea typeface="微软雅黑" pitchFamily="34" charset="-122"/>
              </a:rPr>
              <a:t>，</a:t>
            </a:r>
            <a:r>
              <a:rPr lang="en-US" altLang="zh-CN" b="1">
                <a:latin typeface="微软雅黑" pitchFamily="34" charset="-122"/>
                <a:ea typeface="微软雅黑" pitchFamily="34" charset="-122"/>
              </a:rPr>
              <a:t>2012</a:t>
            </a:r>
            <a:r>
              <a:rPr lang="zh-CN" altLang="en-US" b="1">
                <a:latin typeface="微软雅黑" pitchFamily="34" charset="-122"/>
                <a:ea typeface="微软雅黑" pitchFamily="34" charset="-122"/>
              </a:rPr>
              <a:t>年</a:t>
            </a:r>
            <a:r>
              <a:rPr lang="en-US" altLang="zh-CN" b="1">
                <a:solidFill>
                  <a:srgbClr val="C00000"/>
                </a:solidFill>
                <a:latin typeface="微软雅黑" pitchFamily="34" charset="-122"/>
                <a:ea typeface="微软雅黑" pitchFamily="34" charset="-122"/>
              </a:rPr>
              <a:t>95PB</a:t>
            </a:r>
            <a:endParaRPr lang="zh-CN" altLang="en-US">
              <a:solidFill>
                <a:srgbClr val="C00000"/>
              </a:solidFill>
              <a:latin typeface="微软雅黑" pitchFamily="34" charset="-122"/>
              <a:ea typeface="微软雅黑" pitchFamily="34" charset="-122"/>
            </a:endParaRPr>
          </a:p>
        </p:txBody>
      </p:sp>
      <p:pic>
        <p:nvPicPr>
          <p:cNvPr id="5" name="图片 4"/>
          <p:cNvPicPr>
            <a:picLocks noChangeAspect="1"/>
          </p:cNvPicPr>
          <p:nvPr/>
        </p:nvPicPr>
        <p:blipFill>
          <a:blip r:embed="rId3" cstate="print"/>
          <a:stretch>
            <a:fillRect/>
          </a:stretch>
        </p:blipFill>
        <p:spPr>
          <a:xfrm>
            <a:off x="7217899" y="1810897"/>
            <a:ext cx="4240527" cy="35154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946152" y="412751"/>
            <a:ext cx="3016249"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国内大数据的现状</a:t>
            </a:r>
          </a:p>
        </p:txBody>
      </p:sp>
      <p:cxnSp>
        <p:nvCxnSpPr>
          <p:cNvPr id="16" name="直接连接符 15"/>
          <p:cNvCxnSpPr>
            <a:cxnSpLocks/>
          </p:cNvCxnSpPr>
          <p:nvPr/>
        </p:nvCxnSpPr>
        <p:spPr>
          <a:xfrm>
            <a:off x="1032933" y="876300"/>
            <a:ext cx="2802467"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10595" name="矩形 2"/>
          <p:cNvSpPr>
            <a:spLocks noChangeArrowheads="1"/>
          </p:cNvSpPr>
          <p:nvPr/>
        </p:nvSpPr>
        <p:spPr bwMode="auto">
          <a:xfrm>
            <a:off x="1001185" y="1045634"/>
            <a:ext cx="1338828" cy="369332"/>
          </a:xfrm>
          <a:prstGeom prst="rect">
            <a:avLst/>
          </a:prstGeom>
          <a:noFill/>
          <a:ln w="9525">
            <a:noFill/>
            <a:miter lim="800000"/>
            <a:headEnd/>
            <a:tailEnd/>
          </a:ln>
        </p:spPr>
        <p:txBody>
          <a:bodyPr wrap="none">
            <a:spAutoFit/>
          </a:bodyPr>
          <a:lstStyle/>
          <a:p>
            <a:r>
              <a:rPr lang="zh-CN" altLang="en-US" b="1">
                <a:solidFill>
                  <a:srgbClr val="C00000"/>
                </a:solidFill>
                <a:latin typeface="微软雅黑" pitchFamily="34" charset="-122"/>
                <a:ea typeface="微软雅黑" pitchFamily="34" charset="-122"/>
              </a:rPr>
              <a:t>服务业数据</a:t>
            </a:r>
            <a:endParaRPr lang="zh-CN" altLang="en-US">
              <a:solidFill>
                <a:srgbClr val="C00000"/>
              </a:solidFill>
              <a:latin typeface="微软雅黑" pitchFamily="34" charset="-122"/>
              <a:ea typeface="微软雅黑" pitchFamily="34" charset="-122"/>
            </a:endParaRPr>
          </a:p>
        </p:txBody>
      </p:sp>
      <p:pic>
        <p:nvPicPr>
          <p:cNvPr id="6" name="图片 5"/>
          <p:cNvPicPr>
            <a:picLocks noChangeAspect="1"/>
          </p:cNvPicPr>
          <p:nvPr/>
        </p:nvPicPr>
        <p:blipFill>
          <a:blip r:embed="rId3" cstate="print"/>
          <a:stretch>
            <a:fillRect/>
          </a:stretch>
        </p:blipFill>
        <p:spPr>
          <a:xfrm>
            <a:off x="622647" y="1941691"/>
            <a:ext cx="769076" cy="3555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0597" name="矩形 6"/>
          <p:cNvSpPr>
            <a:spLocks noChangeArrowheads="1"/>
          </p:cNvSpPr>
          <p:nvPr/>
        </p:nvSpPr>
        <p:spPr bwMode="auto">
          <a:xfrm>
            <a:off x="1644651" y="1778000"/>
            <a:ext cx="4633383" cy="2585323"/>
          </a:xfrm>
          <a:prstGeom prst="rect">
            <a:avLst/>
          </a:prstGeom>
          <a:noFill/>
          <a:ln w="9525">
            <a:noFill/>
            <a:miter lim="800000"/>
            <a:headEnd/>
            <a:tailEnd/>
          </a:ln>
        </p:spPr>
        <p:txBody>
          <a:bodyPr>
            <a:spAutoFit/>
          </a:bodyPr>
          <a:lstStyle/>
          <a:p>
            <a:endParaRPr lang="zh-CN" altLang="en-US">
              <a:solidFill>
                <a:srgbClr val="000000"/>
              </a:solidFill>
              <a:latin typeface="Wingdings" pitchFamily="2" charset="2"/>
              <a:ea typeface="微软雅黑" pitchFamily="34" charset="-122"/>
            </a:endParaRPr>
          </a:p>
          <a:p>
            <a:r>
              <a:rPr lang="zh-CN" altLang="en-US">
                <a:latin typeface="Wingdings" pitchFamily="2" charset="2"/>
                <a:ea typeface="微软雅黑" pitchFamily="34" charset="-122"/>
              </a:rPr>
              <a:t></a:t>
            </a:r>
            <a:r>
              <a:rPr lang="zh-CN" altLang="en-US" b="1">
                <a:latin typeface="Wingdings" pitchFamily="2" charset="2"/>
                <a:ea typeface="微软雅黑" pitchFamily="34" charset="-122"/>
              </a:rPr>
              <a:t>年均产生数据</a:t>
            </a:r>
            <a:r>
              <a:rPr lang="en-US" altLang="zh-CN" b="1">
                <a:solidFill>
                  <a:srgbClr val="C00000"/>
                </a:solidFill>
                <a:latin typeface="微软雅黑" pitchFamily="34" charset="-122"/>
                <a:ea typeface="微软雅黑" pitchFamily="34" charset="-122"/>
              </a:rPr>
              <a:t>510TB</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不含视频</a:t>
            </a:r>
            <a:r>
              <a:rPr lang="en-US" altLang="zh-CN" b="1">
                <a:latin typeface="微软雅黑" pitchFamily="34" charset="-122"/>
                <a:ea typeface="微软雅黑" pitchFamily="34" charset="-122"/>
              </a:rPr>
              <a:t>)</a:t>
            </a:r>
            <a:r>
              <a:rPr lang="zh-CN" altLang="en-US" b="1">
                <a:latin typeface="微软雅黑" pitchFamily="34" charset="-122"/>
                <a:ea typeface="微软雅黑" pitchFamily="34" charset="-122"/>
              </a:rPr>
              <a:t>，累计产生数</a:t>
            </a:r>
            <a:r>
              <a:rPr lang="en-US" altLang="zh-CN" b="1">
                <a:latin typeface="微软雅黑" pitchFamily="34" charset="-122"/>
                <a:ea typeface="微软雅黑" pitchFamily="34" charset="-122"/>
              </a:rPr>
              <a:t>5PB</a:t>
            </a:r>
          </a:p>
          <a:p>
            <a:endParaRPr lang="zh-CN" altLang="en-US">
              <a:latin typeface="微软雅黑" pitchFamily="34" charset="-122"/>
              <a:ea typeface="微软雅黑" pitchFamily="34" charset="-122"/>
            </a:endParaRPr>
          </a:p>
          <a:p>
            <a:r>
              <a:rPr lang="zh-CN" altLang="en-US">
                <a:latin typeface="Wingdings" pitchFamily="2" charset="2"/>
                <a:ea typeface="微软雅黑" pitchFamily="34" charset="-122"/>
              </a:rPr>
              <a:t></a:t>
            </a:r>
            <a:r>
              <a:rPr lang="zh-CN" altLang="en-US" b="1">
                <a:latin typeface="微软雅黑" pitchFamily="34" charset="-122"/>
                <a:ea typeface="微软雅黑" pitchFamily="34" charset="-122"/>
              </a:rPr>
              <a:t>用户上网记录每秒</a:t>
            </a:r>
            <a:r>
              <a:rPr lang="en-US" altLang="zh-CN" b="1">
                <a:solidFill>
                  <a:srgbClr val="C00000"/>
                </a:solidFill>
                <a:latin typeface="微软雅黑" pitchFamily="34" charset="-122"/>
                <a:ea typeface="微软雅黑" pitchFamily="34" charset="-122"/>
              </a:rPr>
              <a:t>83</a:t>
            </a:r>
            <a:r>
              <a:rPr lang="zh-CN" altLang="en-US" b="1">
                <a:solidFill>
                  <a:srgbClr val="C00000"/>
                </a:solidFill>
                <a:latin typeface="微软雅黑" pitchFamily="34" charset="-122"/>
                <a:ea typeface="微软雅黑" pitchFamily="34" charset="-122"/>
              </a:rPr>
              <a:t>万</a:t>
            </a:r>
            <a:r>
              <a:rPr lang="zh-CN" altLang="en-US" b="1">
                <a:latin typeface="微软雅黑" pitchFamily="34" charset="-122"/>
                <a:ea typeface="微软雅黑" pitchFamily="34" charset="-122"/>
              </a:rPr>
              <a:t>条，对应年数据量</a:t>
            </a:r>
            <a:r>
              <a:rPr lang="en-US" altLang="zh-CN" b="1">
                <a:solidFill>
                  <a:srgbClr val="C00000"/>
                </a:solidFill>
                <a:latin typeface="微软雅黑" pitchFamily="34" charset="-122"/>
                <a:ea typeface="微软雅黑" pitchFamily="34" charset="-122"/>
              </a:rPr>
              <a:t>3.6PB</a:t>
            </a:r>
          </a:p>
          <a:p>
            <a:endParaRPr lang="zh-CN" altLang="en-US">
              <a:latin typeface="微软雅黑" pitchFamily="34" charset="-122"/>
              <a:ea typeface="微软雅黑" pitchFamily="34" charset="-122"/>
            </a:endParaRPr>
          </a:p>
          <a:p>
            <a:r>
              <a:rPr lang="zh-CN" altLang="en-US">
                <a:latin typeface="Wingdings" pitchFamily="2" charset="2"/>
                <a:ea typeface="微软雅黑" pitchFamily="34" charset="-122"/>
              </a:rPr>
              <a:t></a:t>
            </a:r>
            <a:r>
              <a:rPr lang="zh-CN" altLang="en-US" b="1">
                <a:latin typeface="微软雅黑" pitchFamily="34" charset="-122"/>
                <a:ea typeface="微软雅黑" pitchFamily="34" charset="-122"/>
              </a:rPr>
              <a:t>农夫山泉每天从销售其矿泉水的超市回传</a:t>
            </a:r>
            <a:r>
              <a:rPr lang="en-US" altLang="zh-CN" b="1">
                <a:latin typeface="微软雅黑" pitchFamily="34" charset="-122"/>
                <a:ea typeface="微软雅黑" pitchFamily="34" charset="-122"/>
              </a:rPr>
              <a:t>10</a:t>
            </a:r>
            <a:r>
              <a:rPr lang="zh-CN" altLang="en-US" b="1">
                <a:latin typeface="微软雅黑" pitchFamily="34" charset="-122"/>
                <a:ea typeface="微软雅黑" pitchFamily="34" charset="-122"/>
              </a:rPr>
              <a:t>张照片，每月</a:t>
            </a:r>
            <a:r>
              <a:rPr lang="en-US" altLang="zh-CN" b="1">
                <a:solidFill>
                  <a:srgbClr val="C00000"/>
                </a:solidFill>
                <a:latin typeface="微软雅黑" pitchFamily="34" charset="-122"/>
                <a:ea typeface="微软雅黑" pitchFamily="34" charset="-122"/>
              </a:rPr>
              <a:t>3TB</a:t>
            </a:r>
            <a:endParaRPr lang="zh-CN" altLang="en-US">
              <a:solidFill>
                <a:srgbClr val="C00000"/>
              </a:solidFill>
              <a:latin typeface="微软雅黑" pitchFamily="34" charset="-122"/>
              <a:ea typeface="微软雅黑" pitchFamily="34" charset="-122"/>
            </a:endParaRPr>
          </a:p>
        </p:txBody>
      </p:sp>
      <p:sp>
        <p:nvSpPr>
          <p:cNvPr id="110598" name="矩形 7"/>
          <p:cNvSpPr>
            <a:spLocks noChangeArrowheads="1"/>
          </p:cNvSpPr>
          <p:nvPr/>
        </p:nvSpPr>
        <p:spPr bwMode="auto">
          <a:xfrm>
            <a:off x="1644651" y="4383618"/>
            <a:ext cx="4734983" cy="1200329"/>
          </a:xfrm>
          <a:prstGeom prst="rect">
            <a:avLst/>
          </a:prstGeom>
          <a:noFill/>
          <a:ln w="9525">
            <a:noFill/>
            <a:miter lim="800000"/>
            <a:headEnd/>
            <a:tailEnd/>
          </a:ln>
        </p:spPr>
        <p:txBody>
          <a:bodyPr>
            <a:spAutoFit/>
          </a:bodyPr>
          <a:lstStyle/>
          <a:p>
            <a:endParaRPr lang="zh-CN" altLang="en-US">
              <a:solidFill>
                <a:srgbClr val="000000"/>
              </a:solidFill>
              <a:latin typeface="Wingdings" pitchFamily="2" charset="2"/>
              <a:ea typeface="微软雅黑" pitchFamily="34" charset="-122"/>
            </a:endParaRPr>
          </a:p>
          <a:p>
            <a:r>
              <a:rPr lang="zh-CN" altLang="en-US">
                <a:latin typeface="Wingdings" pitchFamily="2" charset="2"/>
                <a:ea typeface="微软雅黑" pitchFamily="34" charset="-122"/>
              </a:rPr>
              <a:t>公交一卡通每天</a:t>
            </a:r>
            <a:r>
              <a:rPr lang="en-US" altLang="zh-CN" b="1">
                <a:solidFill>
                  <a:srgbClr val="C00000"/>
                </a:solidFill>
                <a:latin typeface="微软雅黑" pitchFamily="34" charset="-122"/>
                <a:ea typeface="微软雅黑" pitchFamily="34" charset="-122"/>
              </a:rPr>
              <a:t>4</a:t>
            </a:r>
            <a:r>
              <a:rPr lang="zh-CN" altLang="en-US" b="1">
                <a:solidFill>
                  <a:srgbClr val="C00000"/>
                </a:solidFill>
                <a:latin typeface="微软雅黑" pitchFamily="34" charset="-122"/>
                <a:ea typeface="微软雅黑" pitchFamily="34" charset="-122"/>
              </a:rPr>
              <a:t>千万次</a:t>
            </a:r>
            <a:r>
              <a:rPr lang="zh-CN" altLang="en-US" b="1">
                <a:latin typeface="微软雅黑" pitchFamily="34" charset="-122"/>
                <a:ea typeface="微软雅黑" pitchFamily="34" charset="-122"/>
              </a:rPr>
              <a:t>，地铁</a:t>
            </a:r>
            <a:r>
              <a:rPr lang="zh-CN" altLang="en-US" b="1">
                <a:solidFill>
                  <a:srgbClr val="C00000"/>
                </a:solidFill>
                <a:latin typeface="微软雅黑" pitchFamily="34" charset="-122"/>
                <a:ea typeface="微软雅黑" pitchFamily="34" charset="-122"/>
              </a:rPr>
              <a:t>一千万人次</a:t>
            </a:r>
            <a:r>
              <a:rPr lang="zh-CN" altLang="en-US" b="1">
                <a:latin typeface="微软雅黑" pitchFamily="34" charset="-122"/>
                <a:ea typeface="微软雅黑" pitchFamily="34" charset="-122"/>
              </a:rPr>
              <a:t>。北京市交通调度中心每天数据增量</a:t>
            </a:r>
            <a:r>
              <a:rPr lang="en-US" altLang="zh-CN" b="1">
                <a:solidFill>
                  <a:srgbClr val="C00000"/>
                </a:solidFill>
                <a:latin typeface="微软雅黑" pitchFamily="34" charset="-122"/>
                <a:ea typeface="微软雅黑" pitchFamily="34" charset="-122"/>
              </a:rPr>
              <a:t>30GB</a:t>
            </a:r>
            <a:r>
              <a:rPr lang="zh-CN" altLang="en-US" b="1">
                <a:latin typeface="微软雅黑" pitchFamily="34" charset="-122"/>
                <a:ea typeface="微软雅黑" pitchFamily="34" charset="-122"/>
              </a:rPr>
              <a:t>，存储量</a:t>
            </a:r>
            <a:r>
              <a:rPr lang="en-US" altLang="zh-CN" b="1">
                <a:solidFill>
                  <a:srgbClr val="C00000"/>
                </a:solidFill>
                <a:latin typeface="微软雅黑" pitchFamily="34" charset="-122"/>
                <a:ea typeface="微软雅黑" pitchFamily="34" charset="-122"/>
              </a:rPr>
              <a:t>20TB</a:t>
            </a:r>
            <a:endParaRPr lang="zh-CN" altLang="en-US">
              <a:solidFill>
                <a:srgbClr val="C00000"/>
              </a:solidFill>
              <a:latin typeface="微软雅黑" pitchFamily="34" charset="-122"/>
              <a:ea typeface="微软雅黑" pitchFamily="34" charset="-122"/>
            </a:endParaRPr>
          </a:p>
        </p:txBody>
      </p:sp>
      <p:pic>
        <p:nvPicPr>
          <p:cNvPr id="9" name="图片 8"/>
          <p:cNvPicPr>
            <a:picLocks noChangeAspect="1"/>
          </p:cNvPicPr>
          <p:nvPr/>
        </p:nvPicPr>
        <p:blipFill>
          <a:blip r:embed="rId4" cstate="print"/>
          <a:stretch>
            <a:fillRect/>
          </a:stretch>
        </p:blipFill>
        <p:spPr>
          <a:xfrm>
            <a:off x="6380463" y="1969649"/>
            <a:ext cx="793244" cy="3583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0600" name="矩形 9"/>
          <p:cNvSpPr>
            <a:spLocks noChangeArrowheads="1"/>
          </p:cNvSpPr>
          <p:nvPr/>
        </p:nvSpPr>
        <p:spPr bwMode="auto">
          <a:xfrm>
            <a:off x="7414685" y="3757085"/>
            <a:ext cx="4669367" cy="923330"/>
          </a:xfrm>
          <a:prstGeom prst="rect">
            <a:avLst/>
          </a:prstGeom>
          <a:noFill/>
          <a:ln w="9525">
            <a:noFill/>
            <a:miter lim="800000"/>
            <a:headEnd/>
            <a:tailEnd/>
          </a:ln>
        </p:spPr>
        <p:txBody>
          <a:bodyPr>
            <a:spAutoFit/>
          </a:bodyPr>
          <a:lstStyle/>
          <a:p>
            <a:endParaRPr lang="zh-CN" altLang="en-US">
              <a:solidFill>
                <a:srgbClr val="000000"/>
              </a:solidFill>
              <a:latin typeface="Wingdings" pitchFamily="2" charset="2"/>
              <a:ea typeface="微软雅黑" pitchFamily="34" charset="-122"/>
            </a:endParaRPr>
          </a:p>
          <a:p>
            <a:r>
              <a:rPr lang="zh-CN" altLang="en-US">
                <a:latin typeface="Wingdings" pitchFamily="2" charset="2"/>
                <a:ea typeface="微软雅黑" pitchFamily="34" charset="-122"/>
              </a:rPr>
              <a:t>企业级数据仓库存储量已超过</a:t>
            </a:r>
            <a:r>
              <a:rPr lang="en-US" altLang="zh-CN" b="1">
                <a:solidFill>
                  <a:srgbClr val="C00000"/>
                </a:solidFill>
                <a:latin typeface="微软雅黑" pitchFamily="34" charset="-122"/>
                <a:ea typeface="微软雅黑" pitchFamily="34" charset="-122"/>
              </a:rPr>
              <a:t>350TB</a:t>
            </a:r>
            <a:r>
              <a:rPr lang="zh-CN" altLang="en-US" b="1">
                <a:latin typeface="微软雅黑" pitchFamily="34" charset="-122"/>
                <a:ea typeface="微软雅黑" pitchFamily="34" charset="-122"/>
              </a:rPr>
              <a:t>，积累的数据</a:t>
            </a:r>
            <a:r>
              <a:rPr lang="en-US" altLang="zh-CN" b="1">
                <a:latin typeface="微软雅黑" pitchFamily="34" charset="-122"/>
                <a:ea typeface="微软雅黑" pitchFamily="34" charset="-122"/>
              </a:rPr>
              <a:t>4. 5PB</a:t>
            </a:r>
            <a:endParaRPr lang="zh-CN" altLang="en-US">
              <a:latin typeface="微软雅黑" pitchFamily="34" charset="-122"/>
              <a:ea typeface="微软雅黑" pitchFamily="34" charset="-122"/>
            </a:endParaRPr>
          </a:p>
        </p:txBody>
      </p:sp>
      <p:sp>
        <p:nvSpPr>
          <p:cNvPr id="110601" name="矩形 10"/>
          <p:cNvSpPr>
            <a:spLocks noChangeArrowheads="1"/>
          </p:cNvSpPr>
          <p:nvPr/>
        </p:nvSpPr>
        <p:spPr bwMode="auto">
          <a:xfrm>
            <a:off x="7414684" y="2738967"/>
            <a:ext cx="4495800" cy="923330"/>
          </a:xfrm>
          <a:prstGeom prst="rect">
            <a:avLst/>
          </a:prstGeom>
          <a:noFill/>
          <a:ln w="9525">
            <a:noFill/>
            <a:miter lim="800000"/>
            <a:headEnd/>
            <a:tailEnd/>
          </a:ln>
        </p:spPr>
        <p:txBody>
          <a:bodyPr>
            <a:spAutoFit/>
          </a:bodyPr>
          <a:lstStyle/>
          <a:p>
            <a:endParaRPr lang="zh-CN" altLang="en-US">
              <a:solidFill>
                <a:srgbClr val="000000"/>
              </a:solidFill>
              <a:latin typeface="Wingdings" pitchFamily="2" charset="2"/>
              <a:ea typeface="微软雅黑" pitchFamily="34" charset="-122"/>
            </a:endParaRPr>
          </a:p>
          <a:p>
            <a:r>
              <a:rPr lang="zh-CN" altLang="en-US">
                <a:latin typeface="Wingdings" pitchFamily="2" charset="2"/>
                <a:ea typeface="微软雅黑" pitchFamily="34" charset="-122"/>
              </a:rPr>
              <a:t></a:t>
            </a:r>
            <a:r>
              <a:rPr lang="zh-CN" altLang="en-US" b="1">
                <a:latin typeface="微软雅黑" pitchFamily="34" charset="-122"/>
                <a:ea typeface="微软雅黑" pitchFamily="34" charset="-122"/>
              </a:rPr>
              <a:t>每年产生结构化和非结构化数据分别突破</a:t>
            </a:r>
            <a:r>
              <a:rPr lang="en-US" altLang="zh-CN" b="1">
                <a:solidFill>
                  <a:srgbClr val="C00000"/>
                </a:solidFill>
                <a:latin typeface="微软雅黑" pitchFamily="34" charset="-122"/>
                <a:ea typeface="微软雅黑" pitchFamily="34" charset="-122"/>
              </a:rPr>
              <a:t>100TB</a:t>
            </a:r>
            <a:r>
              <a:rPr lang="zh-CN" altLang="en-US" b="1">
                <a:latin typeface="微软雅黑" pitchFamily="34" charset="-122"/>
                <a:ea typeface="微软雅黑" pitchFamily="34" charset="-122"/>
              </a:rPr>
              <a:t>和</a:t>
            </a:r>
            <a:r>
              <a:rPr lang="en-US" altLang="zh-CN" b="1">
                <a:solidFill>
                  <a:srgbClr val="C00000"/>
                </a:solidFill>
                <a:latin typeface="微软雅黑" pitchFamily="34" charset="-122"/>
                <a:ea typeface="微软雅黑" pitchFamily="34" charset="-122"/>
              </a:rPr>
              <a:t>1PB</a:t>
            </a:r>
            <a:r>
              <a:rPr lang="zh-CN" altLang="en-US" b="1">
                <a:latin typeface="微软雅黑" pitchFamily="34" charset="-122"/>
                <a:ea typeface="微软雅黑" pitchFamily="34" charset="-122"/>
              </a:rPr>
              <a:t>，已归档</a:t>
            </a:r>
            <a:r>
              <a:rPr lang="en-US" altLang="zh-CN" b="1">
                <a:latin typeface="微软雅黑" pitchFamily="34" charset="-122"/>
                <a:ea typeface="微软雅黑" pitchFamily="34" charset="-122"/>
              </a:rPr>
              <a:t>PB</a:t>
            </a:r>
            <a:r>
              <a:rPr lang="zh-CN" altLang="en-US" b="1">
                <a:latin typeface="微软雅黑" pitchFamily="34" charset="-122"/>
                <a:ea typeface="微软雅黑" pitchFamily="34" charset="-122"/>
              </a:rPr>
              <a:t>级数据</a:t>
            </a:r>
            <a:endParaRPr lang="zh-CN" altLang="en-US">
              <a:latin typeface="微软雅黑" pitchFamily="34" charset="-122"/>
              <a:ea typeface="微软雅黑" pitchFamily="34" charset="-122"/>
            </a:endParaRPr>
          </a:p>
        </p:txBody>
      </p:sp>
      <p:sp>
        <p:nvSpPr>
          <p:cNvPr id="110602" name="矩形 11"/>
          <p:cNvSpPr>
            <a:spLocks noChangeArrowheads="1"/>
          </p:cNvSpPr>
          <p:nvPr/>
        </p:nvSpPr>
        <p:spPr bwMode="auto">
          <a:xfrm>
            <a:off x="7414684" y="1841500"/>
            <a:ext cx="4885267" cy="646331"/>
          </a:xfrm>
          <a:prstGeom prst="rect">
            <a:avLst/>
          </a:prstGeom>
          <a:noFill/>
          <a:ln w="9525">
            <a:noFill/>
            <a:miter lim="800000"/>
            <a:headEnd/>
            <a:tailEnd/>
          </a:ln>
        </p:spPr>
        <p:txBody>
          <a:bodyPr>
            <a:spAutoFit/>
          </a:bodyPr>
          <a:lstStyle/>
          <a:p>
            <a:endParaRPr lang="zh-CN" altLang="en-US">
              <a:solidFill>
                <a:srgbClr val="000000"/>
              </a:solidFill>
              <a:latin typeface="Wingdings" pitchFamily="2" charset="2"/>
              <a:ea typeface="微软雅黑" pitchFamily="34" charset="-122"/>
            </a:endParaRPr>
          </a:p>
          <a:p>
            <a:r>
              <a:rPr lang="zh-CN" altLang="en-US">
                <a:latin typeface="Wingdings" pitchFamily="2" charset="2"/>
                <a:ea typeface="微软雅黑" pitchFamily="34" charset="-122"/>
              </a:rPr>
              <a:t>每日约处理</a:t>
            </a:r>
            <a:r>
              <a:rPr lang="en-US" altLang="zh-CN" b="1">
                <a:solidFill>
                  <a:srgbClr val="C00000"/>
                </a:solidFill>
                <a:latin typeface="微软雅黑" pitchFamily="34" charset="-122"/>
                <a:ea typeface="微软雅黑" pitchFamily="34" charset="-122"/>
              </a:rPr>
              <a:t>600G</a:t>
            </a:r>
            <a:r>
              <a:rPr lang="zh-CN" altLang="en-US" b="1">
                <a:solidFill>
                  <a:srgbClr val="C00000"/>
                </a:solidFill>
                <a:latin typeface="微软雅黑" pitchFamily="34" charset="-122"/>
                <a:ea typeface="微软雅黑" pitchFamily="34" charset="-122"/>
              </a:rPr>
              <a:t>数据</a:t>
            </a:r>
            <a:r>
              <a:rPr lang="zh-CN" altLang="en-US" b="1">
                <a:latin typeface="微软雅黑" pitchFamily="34" charset="-122"/>
                <a:ea typeface="微软雅黑" pitchFamily="34" charset="-122"/>
              </a:rPr>
              <a:t>，存量数据超过</a:t>
            </a:r>
            <a:r>
              <a:rPr lang="en-US" altLang="zh-CN" b="1">
                <a:latin typeface="微软雅黑" pitchFamily="34" charset="-122"/>
                <a:ea typeface="微软雅黑" pitchFamily="34" charset="-122"/>
              </a:rPr>
              <a:t>70TB</a:t>
            </a:r>
            <a:endParaRPr lang="zh-CN" altLang="en-US">
              <a:latin typeface="微软雅黑" pitchFamily="34" charset="-122"/>
              <a:ea typeface="微软雅黑" pitchFamily="34" charset="-122"/>
            </a:endParaRPr>
          </a:p>
        </p:txBody>
      </p:sp>
      <p:sp>
        <p:nvSpPr>
          <p:cNvPr id="110603" name="矩形 12"/>
          <p:cNvSpPr>
            <a:spLocks noChangeArrowheads="1"/>
          </p:cNvSpPr>
          <p:nvPr/>
        </p:nvSpPr>
        <p:spPr bwMode="auto">
          <a:xfrm>
            <a:off x="7414684" y="4635500"/>
            <a:ext cx="4284133" cy="923330"/>
          </a:xfrm>
          <a:prstGeom prst="rect">
            <a:avLst/>
          </a:prstGeom>
          <a:noFill/>
          <a:ln w="9525">
            <a:noFill/>
            <a:miter lim="800000"/>
            <a:headEnd/>
            <a:tailEnd/>
          </a:ln>
        </p:spPr>
        <p:txBody>
          <a:bodyPr>
            <a:spAutoFit/>
          </a:bodyPr>
          <a:lstStyle/>
          <a:p>
            <a:endParaRPr lang="zh-CN" altLang="en-US">
              <a:solidFill>
                <a:srgbClr val="000000"/>
              </a:solidFill>
              <a:latin typeface="Wingdings" pitchFamily="2" charset="2"/>
              <a:ea typeface="微软雅黑" pitchFamily="34" charset="-122"/>
            </a:endParaRPr>
          </a:p>
          <a:p>
            <a:r>
              <a:rPr lang="zh-CN" altLang="en-US">
                <a:solidFill>
                  <a:srgbClr val="FF0000"/>
                </a:solidFill>
                <a:latin typeface="Wingdings" pitchFamily="2" charset="2"/>
                <a:ea typeface="微软雅黑" pitchFamily="34" charset="-122"/>
              </a:rPr>
              <a:t></a:t>
            </a:r>
            <a:r>
              <a:rPr lang="zh-CN" altLang="en-US">
                <a:solidFill>
                  <a:srgbClr val="C00000"/>
                </a:solidFill>
                <a:latin typeface="Wingdings" pitchFamily="2" charset="2"/>
                <a:ea typeface="微软雅黑" pitchFamily="34" charset="-122"/>
              </a:rPr>
              <a:t>发卡量</a:t>
            </a:r>
            <a:r>
              <a:rPr lang="en-US" altLang="zh-CN" b="1">
                <a:solidFill>
                  <a:srgbClr val="C00000"/>
                </a:solidFill>
                <a:latin typeface="微软雅黑" pitchFamily="34" charset="-122"/>
                <a:ea typeface="微软雅黑" pitchFamily="34" charset="-122"/>
              </a:rPr>
              <a:t>40</a:t>
            </a:r>
            <a:r>
              <a:rPr lang="zh-CN" altLang="en-US" b="1">
                <a:solidFill>
                  <a:srgbClr val="C00000"/>
                </a:solidFill>
                <a:latin typeface="微软雅黑" pitchFamily="34" charset="-122"/>
                <a:ea typeface="微软雅黑" pitchFamily="34" charset="-122"/>
              </a:rPr>
              <a:t>亿张</a:t>
            </a:r>
            <a:r>
              <a:rPr lang="zh-CN" altLang="en-US" b="1">
                <a:latin typeface="微软雅黑" pitchFamily="34" charset="-122"/>
                <a:ea typeface="微软雅黑" pitchFamily="34" charset="-122"/>
              </a:rPr>
              <a:t>，每天近</a:t>
            </a:r>
            <a:r>
              <a:rPr lang="en-US" altLang="zh-CN" b="1">
                <a:latin typeface="微软雅黑" pitchFamily="34" charset="-122"/>
                <a:ea typeface="微软雅黑" pitchFamily="34" charset="-122"/>
              </a:rPr>
              <a:t>600</a:t>
            </a:r>
            <a:r>
              <a:rPr lang="zh-CN" altLang="en-US" b="1">
                <a:latin typeface="微软雅黑" pitchFamily="34" charset="-122"/>
                <a:ea typeface="微软雅黑" pitchFamily="34" charset="-122"/>
              </a:rPr>
              <a:t>亿次交易，每秒</a:t>
            </a:r>
            <a:r>
              <a:rPr lang="en-US" altLang="zh-CN" b="1">
                <a:latin typeface="微软雅黑" pitchFamily="34" charset="-122"/>
                <a:ea typeface="微软雅黑" pitchFamily="34" charset="-122"/>
              </a:rPr>
              <a:t>50</a:t>
            </a:r>
            <a:r>
              <a:rPr lang="zh-CN" altLang="en-US" b="1">
                <a:latin typeface="微软雅黑" pitchFamily="34" charset="-122"/>
                <a:ea typeface="微软雅黑" pitchFamily="34" charset="-122"/>
              </a:rPr>
              <a:t>万次记录，存储量</a:t>
            </a:r>
            <a:r>
              <a:rPr lang="en-US" altLang="zh-CN" b="1">
                <a:latin typeface="微软雅黑" pitchFamily="34" charset="-122"/>
                <a:ea typeface="微软雅黑" pitchFamily="34" charset="-122"/>
              </a:rPr>
              <a:t>350TB</a:t>
            </a:r>
            <a:endParaRPr lang="zh-CN" altLang="en-US">
              <a:latin typeface="微软雅黑" pitchFamily="34" charset="-122"/>
              <a:ea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946152" y="412752"/>
            <a:ext cx="3016249"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大数据技术</a:t>
            </a:r>
          </a:p>
        </p:txBody>
      </p:sp>
      <p:cxnSp>
        <p:nvCxnSpPr>
          <p:cNvPr id="16" name="直接连接符 15"/>
          <p:cNvCxnSpPr>
            <a:cxnSpLocks/>
          </p:cNvCxnSpPr>
          <p:nvPr/>
        </p:nvCxnSpPr>
        <p:spPr>
          <a:xfrm>
            <a:off x="1032933" y="876300"/>
            <a:ext cx="2802467"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12643" name="矩形 1"/>
          <p:cNvSpPr>
            <a:spLocks noChangeArrowheads="1"/>
          </p:cNvSpPr>
          <p:nvPr/>
        </p:nvSpPr>
        <p:spPr bwMode="auto">
          <a:xfrm>
            <a:off x="1032934" y="1380067"/>
            <a:ext cx="9378951" cy="3354957"/>
          </a:xfrm>
          <a:prstGeom prst="rect">
            <a:avLst/>
          </a:prstGeom>
          <a:noFill/>
          <a:ln w="9525">
            <a:noFill/>
            <a:miter lim="800000"/>
            <a:headEnd/>
            <a:tailEnd/>
          </a:ln>
        </p:spPr>
        <p:txBody>
          <a:bodyPr>
            <a:spAutoFit/>
          </a:bodyPr>
          <a:lstStyle/>
          <a:p>
            <a:endParaRPr lang="zh-CN" altLang="en-US" sz="1200">
              <a:solidFill>
                <a:srgbClr val="000000"/>
              </a:solidFill>
              <a:ea typeface="微软雅黑" pitchFamily="34" charset="-122"/>
            </a:endParaRPr>
          </a:p>
          <a:p>
            <a:r>
              <a:rPr lang="en-US" altLang="zh-CN" sz="2400">
                <a:solidFill>
                  <a:srgbClr val="000000"/>
                </a:solidFill>
                <a:ea typeface="微软雅黑" pitchFamily="34" charset="-122"/>
              </a:rPr>
              <a:t>•</a:t>
            </a:r>
            <a:r>
              <a:rPr lang="zh-CN" altLang="en-US" sz="2400">
                <a:solidFill>
                  <a:srgbClr val="000000"/>
                </a:solidFill>
                <a:latin typeface="黑体" pitchFamily="49" charset="-122"/>
                <a:ea typeface="黑体" pitchFamily="49" charset="-122"/>
              </a:rPr>
              <a:t>大数据技术不是“孤立”的技术体系，别指望学习一点数据处理技术就说掌握了大数据技术。</a:t>
            </a:r>
          </a:p>
          <a:p>
            <a:r>
              <a:rPr lang="en-US" altLang="zh-CN" sz="2400">
                <a:solidFill>
                  <a:srgbClr val="000000"/>
                </a:solidFill>
                <a:ea typeface="黑体" pitchFamily="49" charset="-122"/>
              </a:rPr>
              <a:t>•</a:t>
            </a:r>
            <a:r>
              <a:rPr lang="zh-CN" altLang="en-US" sz="2400">
                <a:solidFill>
                  <a:srgbClr val="000000"/>
                </a:solidFill>
                <a:latin typeface="黑体" pitchFamily="49" charset="-122"/>
                <a:ea typeface="黑体" pitchFamily="49" charset="-122"/>
              </a:rPr>
              <a:t>大数据技术是一个关于</a:t>
            </a:r>
            <a:r>
              <a:rPr lang="zh-CN" altLang="en-US" sz="2667">
                <a:solidFill>
                  <a:srgbClr val="C00000"/>
                </a:solidFill>
                <a:latin typeface="黑体" pitchFamily="49" charset="-122"/>
                <a:ea typeface="黑体" pitchFamily="49" charset="-122"/>
              </a:rPr>
              <a:t>信息采集、信息传输、信息控制、信息存储和信息处理、处理结果呈现</a:t>
            </a:r>
            <a:r>
              <a:rPr lang="zh-CN" altLang="en-US" sz="2400">
                <a:solidFill>
                  <a:srgbClr val="000000"/>
                </a:solidFill>
                <a:latin typeface="黑体" pitchFamily="49" charset="-122"/>
                <a:ea typeface="黑体" pitchFamily="49" charset="-122"/>
              </a:rPr>
              <a:t>的综合性技术。</a:t>
            </a:r>
          </a:p>
          <a:p>
            <a:r>
              <a:rPr lang="en-US" altLang="zh-CN" sz="2400">
                <a:solidFill>
                  <a:srgbClr val="000000"/>
                </a:solidFill>
                <a:ea typeface="黑体" pitchFamily="49" charset="-122"/>
              </a:rPr>
              <a:t>•</a:t>
            </a:r>
            <a:r>
              <a:rPr lang="zh-CN" altLang="en-US" sz="2400">
                <a:solidFill>
                  <a:srgbClr val="000000"/>
                </a:solidFill>
                <a:latin typeface="黑体" pitchFamily="49" charset="-122"/>
                <a:ea typeface="黑体" pitchFamily="49" charset="-122"/>
              </a:rPr>
              <a:t>大数据技术是一个生态体系。有基础支撑技术，有综合集成技术等。</a:t>
            </a:r>
          </a:p>
          <a:p>
            <a:r>
              <a:rPr lang="en-US" altLang="zh-CN" sz="2667">
                <a:solidFill>
                  <a:srgbClr val="C00000"/>
                </a:solidFill>
                <a:ea typeface="黑体" pitchFamily="49" charset="-122"/>
              </a:rPr>
              <a:t>•</a:t>
            </a:r>
            <a:r>
              <a:rPr lang="zh-CN" altLang="en-US" sz="2667">
                <a:solidFill>
                  <a:srgbClr val="C00000"/>
                </a:solidFill>
                <a:latin typeface="黑体" pitchFamily="49" charset="-122"/>
                <a:ea typeface="黑体" pitchFamily="49" charset="-122"/>
              </a:rPr>
              <a:t>目前大数据技术总体上来将还不成熟</a:t>
            </a:r>
            <a:r>
              <a:rPr lang="zh-CN" altLang="en-US" sz="2400">
                <a:solidFill>
                  <a:srgbClr val="000000"/>
                </a:solidFill>
                <a:latin typeface="黑体" pitchFamily="49" charset="-122"/>
                <a:ea typeface="黑体" pitchFamily="49" charset="-122"/>
              </a:rPr>
              <a:t>，因为到现在为止还没有找到一个类似于关系数据的“布尔代数理论”来支撑“大数据理论”。</a:t>
            </a:r>
          </a:p>
          <a:p>
            <a:r>
              <a:rPr lang="en-US" altLang="zh-CN" sz="2400">
                <a:solidFill>
                  <a:srgbClr val="000000"/>
                </a:solidFill>
                <a:ea typeface="黑体" pitchFamily="49" charset="-122"/>
              </a:rPr>
              <a:t>•</a:t>
            </a:r>
            <a:r>
              <a:rPr lang="zh-CN" altLang="en-US" sz="2400">
                <a:solidFill>
                  <a:srgbClr val="000000"/>
                </a:solidFill>
                <a:latin typeface="黑体" pitchFamily="49" charset="-122"/>
                <a:ea typeface="黑体" pitchFamily="49" charset="-122"/>
              </a:rPr>
              <a:t>目前大数据的技术是“实践技术”走在“数据理论”的前面。</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946151" y="317501"/>
            <a:ext cx="5924549"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目前大数据技术的主要概括</a:t>
            </a:r>
            <a:endParaRPr lang="en-US" altLang="zh-CN" sz="2667" b="1" dirty="0">
              <a:solidFill>
                <a:srgbClr val="1B4367"/>
              </a:solidFill>
              <a:latin typeface="+mn-lt"/>
              <a:ea typeface="+mn-ea"/>
              <a:cs typeface="+mn-ea"/>
              <a:sym typeface="+mn-lt"/>
            </a:endParaRPr>
          </a:p>
        </p:txBody>
      </p:sp>
      <p:cxnSp>
        <p:nvCxnSpPr>
          <p:cNvPr id="16" name="直接连接符 15"/>
          <p:cNvCxnSpPr>
            <a:cxnSpLocks/>
          </p:cNvCxnSpPr>
          <p:nvPr/>
        </p:nvCxnSpPr>
        <p:spPr>
          <a:xfrm>
            <a:off x="1032934" y="876300"/>
            <a:ext cx="40047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print"/>
          <a:stretch>
            <a:fillRect/>
          </a:stretch>
        </p:blipFill>
        <p:spPr>
          <a:xfrm>
            <a:off x="1732439" y="1146995"/>
            <a:ext cx="7885013" cy="53928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10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5"/>
          <p:cNvSpPr txBox="1"/>
          <p:nvPr/>
        </p:nvSpPr>
        <p:spPr>
          <a:xfrm>
            <a:off x="946151" y="317501"/>
            <a:ext cx="5924549"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大数据价值的产生</a:t>
            </a:r>
            <a:endParaRPr lang="en-US" altLang="zh-CN" sz="2667" b="1" dirty="0">
              <a:solidFill>
                <a:srgbClr val="1B4367"/>
              </a:solidFill>
              <a:latin typeface="+mn-lt"/>
              <a:ea typeface="+mn-ea"/>
              <a:cs typeface="+mn-ea"/>
              <a:sym typeface="+mn-lt"/>
            </a:endParaRPr>
          </a:p>
        </p:txBody>
      </p:sp>
      <p:cxnSp>
        <p:nvCxnSpPr>
          <p:cNvPr id="16" name="直接连接符 15"/>
          <p:cNvCxnSpPr>
            <a:cxnSpLocks/>
          </p:cNvCxnSpPr>
          <p:nvPr/>
        </p:nvCxnSpPr>
        <p:spPr>
          <a:xfrm>
            <a:off x="1032934" y="876300"/>
            <a:ext cx="40047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16739" name="矩形 1"/>
          <p:cNvSpPr>
            <a:spLocks noChangeArrowheads="1"/>
          </p:cNvSpPr>
          <p:nvPr/>
        </p:nvSpPr>
        <p:spPr bwMode="auto">
          <a:xfrm>
            <a:off x="946151" y="1068918"/>
            <a:ext cx="9734549" cy="923330"/>
          </a:xfrm>
          <a:prstGeom prst="rect">
            <a:avLst/>
          </a:prstGeom>
          <a:noFill/>
          <a:ln w="9525">
            <a:noFill/>
            <a:miter lim="800000"/>
            <a:headEnd/>
            <a:tailEnd/>
          </a:ln>
        </p:spPr>
        <p:txBody>
          <a:bodyPr>
            <a:spAutoFit/>
          </a:bodyPr>
          <a:lstStyle/>
          <a:p>
            <a:r>
              <a:rPr lang="zh-CN" altLang="en-US">
                <a:solidFill>
                  <a:srgbClr val="000000"/>
                </a:solidFill>
                <a:latin typeface="微软雅黑" pitchFamily="34" charset="-122"/>
                <a:ea typeface="微软雅黑" pitchFamily="34" charset="-122"/>
              </a:rPr>
              <a:t>大数据是继云计算、物联网、移动互联网之后的又一个</a:t>
            </a:r>
            <a:r>
              <a:rPr lang="zh-CN" altLang="en-US">
                <a:solidFill>
                  <a:srgbClr val="C00000"/>
                </a:solidFill>
                <a:latin typeface="微软雅黑" pitchFamily="34" charset="-122"/>
                <a:ea typeface="微软雅黑" pitchFamily="34" charset="-122"/>
              </a:rPr>
              <a:t>具有国家战略意义的新兴产业</a:t>
            </a:r>
            <a:r>
              <a:rPr lang="zh-CN" altLang="en-US">
                <a:solidFill>
                  <a:srgbClr val="000000"/>
                </a:solidFill>
                <a:latin typeface="微软雅黑" pitchFamily="34" charset="-122"/>
                <a:ea typeface="微软雅黑" pitchFamily="34" charset="-122"/>
              </a:rPr>
              <a:t>。如今，大数据已经渗透到每一个行业和业务职能领域，逐渐成为重要的生产因素。大数据技术的创新与应用，不仅能够应对数据爆炸带来的挑战，还能够创造出巨大的价值、提升社会生产率。</a:t>
            </a:r>
            <a:endParaRPr lang="zh-CN" altLang="en-US">
              <a:latin typeface="微软雅黑" pitchFamily="34" charset="-122"/>
              <a:ea typeface="微软雅黑" pitchFamily="34" charset="-122"/>
            </a:endParaRPr>
          </a:p>
        </p:txBody>
      </p:sp>
      <p:pic>
        <p:nvPicPr>
          <p:cNvPr id="4" name="图片 3"/>
          <p:cNvPicPr>
            <a:picLocks noChangeAspect="1"/>
          </p:cNvPicPr>
          <p:nvPr/>
        </p:nvPicPr>
        <p:blipFill>
          <a:blip r:embed="rId3" cstate="print"/>
          <a:stretch>
            <a:fillRect/>
          </a:stretch>
        </p:blipFill>
        <p:spPr>
          <a:xfrm>
            <a:off x="2854253" y="2192505"/>
            <a:ext cx="4789039" cy="37889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6741" name="文本框 5"/>
          <p:cNvSpPr txBox="1">
            <a:spLocks noChangeArrowheads="1"/>
          </p:cNvSpPr>
          <p:nvPr/>
        </p:nvSpPr>
        <p:spPr bwMode="auto">
          <a:xfrm>
            <a:off x="7848368" y="3185584"/>
            <a:ext cx="461665" cy="1938992"/>
          </a:xfrm>
          <a:prstGeom prst="rect">
            <a:avLst/>
          </a:prstGeom>
          <a:noFill/>
          <a:ln w="9525">
            <a:noFill/>
            <a:miter lim="800000"/>
            <a:headEnd/>
            <a:tailEnd/>
          </a:ln>
        </p:spPr>
        <p:txBody>
          <a:bodyPr vert="eaVert" wrap="none">
            <a:spAutoFit/>
          </a:bodyPr>
          <a:lstStyle/>
          <a:p>
            <a:r>
              <a:rPr lang="zh-CN" altLang="en-US">
                <a:latin typeface="微软雅黑" pitchFamily="34" charset="-122"/>
                <a:ea typeface="微软雅黑" pitchFamily="34" charset="-122"/>
              </a:rPr>
              <a:t>大数据价值的产生</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85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954618" y="421218"/>
            <a:ext cx="3016249" cy="441211"/>
          </a:xfrm>
          <a:prstGeom prst="rect">
            <a:avLst/>
          </a:prstGeom>
          <a:noFill/>
        </p:spPr>
        <p:txBody>
          <a:bodyPr lIns="91440" tIns="45720" rIns="91440" bIns="45720">
            <a:spAutoFit/>
          </a:bodyPr>
          <a:lstStyle/>
          <a:p>
            <a:pPr fontAlgn="auto">
              <a:spcBef>
                <a:spcPts val="0"/>
              </a:spcBef>
              <a:spcAft>
                <a:spcPts val="0"/>
              </a:spcAft>
              <a:defRPr/>
            </a:pPr>
            <a:r>
              <a:rPr lang="zh-CN" altLang="en-US" sz="2267" b="1" dirty="0">
                <a:solidFill>
                  <a:srgbClr val="1B4367"/>
                </a:solidFill>
                <a:latin typeface="+mn-lt"/>
                <a:ea typeface="+mn-ea"/>
                <a:cs typeface="+mn-ea"/>
                <a:sym typeface="+mn-lt"/>
              </a:rPr>
              <a:t>新技术引领时代变迁</a:t>
            </a:r>
          </a:p>
        </p:txBody>
      </p:sp>
      <p:cxnSp>
        <p:nvCxnSpPr>
          <p:cNvPr id="3" name="直接连接符 2"/>
          <p:cNvCxnSpPr/>
          <p:nvPr/>
        </p:nvCxnSpPr>
        <p:spPr>
          <a:xfrm>
            <a:off x="1032934" y="876300"/>
            <a:ext cx="6392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3" name="箭头: 右 12"/>
          <p:cNvSpPr/>
          <p:nvPr/>
        </p:nvSpPr>
        <p:spPr>
          <a:xfrm>
            <a:off x="954617" y="3238501"/>
            <a:ext cx="11057467" cy="647700"/>
          </a:xfrm>
          <a:prstGeom prst="rightArrow">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4" name="椭圆 13"/>
          <p:cNvSpPr/>
          <p:nvPr/>
        </p:nvSpPr>
        <p:spPr>
          <a:xfrm>
            <a:off x="1335618" y="3297767"/>
            <a:ext cx="563033"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椭圆 28"/>
          <p:cNvSpPr/>
          <p:nvPr/>
        </p:nvSpPr>
        <p:spPr>
          <a:xfrm>
            <a:off x="8108951" y="3242734"/>
            <a:ext cx="560916" cy="53128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椭圆 29"/>
          <p:cNvSpPr/>
          <p:nvPr/>
        </p:nvSpPr>
        <p:spPr>
          <a:xfrm>
            <a:off x="6477000" y="3306234"/>
            <a:ext cx="560917"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椭圆 30"/>
          <p:cNvSpPr/>
          <p:nvPr/>
        </p:nvSpPr>
        <p:spPr>
          <a:xfrm>
            <a:off x="3522134" y="3297767"/>
            <a:ext cx="560917"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椭圆 31"/>
          <p:cNvSpPr/>
          <p:nvPr/>
        </p:nvSpPr>
        <p:spPr>
          <a:xfrm>
            <a:off x="4967818" y="3282951"/>
            <a:ext cx="560916" cy="5312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椭圆 32"/>
          <p:cNvSpPr/>
          <p:nvPr/>
        </p:nvSpPr>
        <p:spPr>
          <a:xfrm>
            <a:off x="10160001" y="3282951"/>
            <a:ext cx="563033"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538" name="文本框 14"/>
          <p:cNvSpPr txBox="1">
            <a:spLocks noChangeArrowheads="1"/>
          </p:cNvSpPr>
          <p:nvPr/>
        </p:nvSpPr>
        <p:spPr bwMode="auto">
          <a:xfrm>
            <a:off x="1854200" y="3376085"/>
            <a:ext cx="2101851" cy="369332"/>
          </a:xfrm>
          <a:prstGeom prst="rect">
            <a:avLst/>
          </a:prstGeom>
          <a:noFill/>
          <a:ln w="9525">
            <a:noFill/>
            <a:miter lim="800000"/>
            <a:headEnd/>
            <a:tailEnd/>
          </a:ln>
        </p:spPr>
        <p:txBody>
          <a:bodyPr>
            <a:spAutoFit/>
          </a:bodyPr>
          <a:lstStyle/>
          <a:p>
            <a:r>
              <a:rPr lang="zh-CN" altLang="en-US">
                <a:solidFill>
                  <a:schemeClr val="bg1"/>
                </a:solidFill>
                <a:latin typeface="微软雅黑" pitchFamily="34" charset="-122"/>
                <a:ea typeface="微软雅黑" pitchFamily="34" charset="-122"/>
              </a:rPr>
              <a:t>公元前</a:t>
            </a:r>
            <a:r>
              <a:rPr lang="en-US" altLang="zh-CN">
                <a:solidFill>
                  <a:schemeClr val="bg1"/>
                </a:solidFill>
                <a:latin typeface="微软雅黑" pitchFamily="34" charset="-122"/>
                <a:ea typeface="微软雅黑" pitchFamily="34" charset="-122"/>
              </a:rPr>
              <a:t>2000</a:t>
            </a:r>
            <a:r>
              <a:rPr lang="zh-CN" altLang="en-US">
                <a:solidFill>
                  <a:schemeClr val="bg1"/>
                </a:solidFill>
                <a:latin typeface="微软雅黑" pitchFamily="34" charset="-122"/>
                <a:ea typeface="微软雅黑" pitchFamily="34" charset="-122"/>
              </a:rPr>
              <a:t>年</a:t>
            </a:r>
          </a:p>
        </p:txBody>
      </p:sp>
      <p:sp>
        <p:nvSpPr>
          <p:cNvPr id="22539" name="文本框 34"/>
          <p:cNvSpPr txBox="1">
            <a:spLocks noChangeArrowheads="1"/>
          </p:cNvSpPr>
          <p:nvPr/>
        </p:nvSpPr>
        <p:spPr bwMode="auto">
          <a:xfrm>
            <a:off x="4000500" y="3357034"/>
            <a:ext cx="1244600" cy="369332"/>
          </a:xfrm>
          <a:prstGeom prst="rect">
            <a:avLst/>
          </a:prstGeom>
          <a:noFill/>
          <a:ln w="9525">
            <a:noFill/>
            <a:miter lim="800000"/>
            <a:headEnd/>
            <a:tailEnd/>
          </a:ln>
        </p:spPr>
        <p:txBody>
          <a:bodyPr>
            <a:spAutoFit/>
          </a:bodyPr>
          <a:lstStyle/>
          <a:p>
            <a:r>
              <a:rPr lang="en-US" altLang="zh-CN">
                <a:solidFill>
                  <a:schemeClr val="bg1"/>
                </a:solidFill>
                <a:latin typeface="微软雅黑" pitchFamily="34" charset="-122"/>
                <a:ea typeface="微软雅黑" pitchFamily="34" charset="-122"/>
              </a:rPr>
              <a:t>1769</a:t>
            </a:r>
            <a:r>
              <a:rPr lang="zh-CN" altLang="en-US">
                <a:solidFill>
                  <a:schemeClr val="bg1"/>
                </a:solidFill>
                <a:latin typeface="微软雅黑" pitchFamily="34" charset="-122"/>
                <a:ea typeface="微软雅黑" pitchFamily="34" charset="-122"/>
              </a:rPr>
              <a:t>年</a:t>
            </a:r>
          </a:p>
        </p:txBody>
      </p:sp>
      <p:sp>
        <p:nvSpPr>
          <p:cNvPr id="22540" name="文本框 35"/>
          <p:cNvSpPr txBox="1">
            <a:spLocks noChangeArrowheads="1"/>
          </p:cNvSpPr>
          <p:nvPr/>
        </p:nvSpPr>
        <p:spPr bwMode="auto">
          <a:xfrm>
            <a:off x="984251" y="3854452"/>
            <a:ext cx="1885949"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公元前</a:t>
            </a:r>
            <a:r>
              <a:rPr lang="en-US" altLang="zh-CN">
                <a:latin typeface="微软雅黑" pitchFamily="34" charset="-122"/>
                <a:ea typeface="微软雅黑" pitchFamily="34" charset="-122"/>
              </a:rPr>
              <a:t>3500</a:t>
            </a:r>
            <a:r>
              <a:rPr lang="zh-CN" altLang="en-US">
                <a:latin typeface="微软雅黑" pitchFamily="34" charset="-122"/>
                <a:ea typeface="微软雅黑" pitchFamily="34" charset="-122"/>
              </a:rPr>
              <a:t>年</a:t>
            </a:r>
          </a:p>
        </p:txBody>
      </p:sp>
      <p:sp>
        <p:nvSpPr>
          <p:cNvPr id="22541" name="文本框 36"/>
          <p:cNvSpPr txBox="1">
            <a:spLocks noChangeArrowheads="1"/>
          </p:cNvSpPr>
          <p:nvPr/>
        </p:nvSpPr>
        <p:spPr bwMode="auto">
          <a:xfrm>
            <a:off x="4379385" y="3881968"/>
            <a:ext cx="1579033"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距今</a:t>
            </a:r>
            <a:r>
              <a:rPr lang="en-US" altLang="zh-CN">
                <a:latin typeface="微软雅黑" pitchFamily="34" charset="-122"/>
                <a:ea typeface="微软雅黑" pitchFamily="34" charset="-122"/>
              </a:rPr>
              <a:t>6000</a:t>
            </a:r>
            <a:r>
              <a:rPr lang="zh-CN" altLang="en-US">
                <a:latin typeface="微软雅黑" pitchFamily="34" charset="-122"/>
                <a:ea typeface="微软雅黑" pitchFamily="34" charset="-122"/>
              </a:rPr>
              <a:t>年</a:t>
            </a:r>
          </a:p>
        </p:txBody>
      </p:sp>
      <p:sp>
        <p:nvSpPr>
          <p:cNvPr id="22542" name="文本框 37"/>
          <p:cNvSpPr txBox="1">
            <a:spLocks noChangeArrowheads="1"/>
          </p:cNvSpPr>
          <p:nvPr/>
        </p:nvSpPr>
        <p:spPr bwMode="auto">
          <a:xfrm>
            <a:off x="5465234" y="3367618"/>
            <a:ext cx="1246717" cy="369332"/>
          </a:xfrm>
          <a:prstGeom prst="rect">
            <a:avLst/>
          </a:prstGeom>
          <a:noFill/>
          <a:ln w="9525">
            <a:noFill/>
            <a:miter lim="800000"/>
            <a:headEnd/>
            <a:tailEnd/>
          </a:ln>
        </p:spPr>
        <p:txBody>
          <a:bodyPr>
            <a:spAutoFit/>
          </a:bodyPr>
          <a:lstStyle/>
          <a:p>
            <a:r>
              <a:rPr lang="en-US" altLang="zh-CN">
                <a:solidFill>
                  <a:schemeClr val="bg1"/>
                </a:solidFill>
                <a:latin typeface="微软雅黑" pitchFamily="34" charset="-122"/>
                <a:ea typeface="微软雅黑" pitchFamily="34" charset="-122"/>
              </a:rPr>
              <a:t>6000</a:t>
            </a:r>
            <a:r>
              <a:rPr lang="zh-CN" altLang="en-US">
                <a:solidFill>
                  <a:schemeClr val="bg1"/>
                </a:solidFill>
                <a:latin typeface="微软雅黑" pitchFamily="34" charset="-122"/>
                <a:ea typeface="微软雅黑" pitchFamily="34" charset="-122"/>
              </a:rPr>
              <a:t>年</a:t>
            </a:r>
          </a:p>
        </p:txBody>
      </p:sp>
      <p:sp>
        <p:nvSpPr>
          <p:cNvPr id="22543" name="文本框 39"/>
          <p:cNvSpPr txBox="1">
            <a:spLocks noChangeArrowheads="1"/>
          </p:cNvSpPr>
          <p:nvPr/>
        </p:nvSpPr>
        <p:spPr bwMode="auto">
          <a:xfrm>
            <a:off x="7143751" y="3365501"/>
            <a:ext cx="1246716" cy="369332"/>
          </a:xfrm>
          <a:prstGeom prst="rect">
            <a:avLst/>
          </a:prstGeom>
          <a:noFill/>
          <a:ln w="9525">
            <a:noFill/>
            <a:miter lim="800000"/>
            <a:headEnd/>
            <a:tailEnd/>
          </a:ln>
        </p:spPr>
        <p:txBody>
          <a:bodyPr>
            <a:spAutoFit/>
          </a:bodyPr>
          <a:lstStyle/>
          <a:p>
            <a:r>
              <a:rPr lang="en-US" altLang="zh-CN">
                <a:solidFill>
                  <a:schemeClr val="bg1"/>
                </a:solidFill>
                <a:latin typeface="微软雅黑" pitchFamily="34" charset="-122"/>
                <a:ea typeface="微软雅黑" pitchFamily="34" charset="-122"/>
              </a:rPr>
              <a:t>1885</a:t>
            </a:r>
            <a:r>
              <a:rPr lang="zh-CN" altLang="en-US">
                <a:solidFill>
                  <a:schemeClr val="bg1"/>
                </a:solidFill>
                <a:latin typeface="微软雅黑" pitchFamily="34" charset="-122"/>
                <a:ea typeface="微软雅黑" pitchFamily="34" charset="-122"/>
              </a:rPr>
              <a:t>年</a:t>
            </a:r>
          </a:p>
        </p:txBody>
      </p:sp>
      <p:sp>
        <p:nvSpPr>
          <p:cNvPr id="22544" name="文本框 40"/>
          <p:cNvSpPr txBox="1">
            <a:spLocks noChangeArrowheads="1"/>
          </p:cNvSpPr>
          <p:nvPr/>
        </p:nvSpPr>
        <p:spPr bwMode="auto">
          <a:xfrm>
            <a:off x="7649634" y="3854452"/>
            <a:ext cx="1744133"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20</a:t>
            </a:r>
            <a:r>
              <a:rPr lang="zh-CN" altLang="en-US">
                <a:latin typeface="微软雅黑" pitchFamily="34" charset="-122"/>
                <a:ea typeface="微软雅黑" pitchFamily="34" charset="-122"/>
              </a:rPr>
              <a:t>世纪下半叶</a:t>
            </a:r>
          </a:p>
        </p:txBody>
      </p:sp>
      <p:sp>
        <p:nvSpPr>
          <p:cNvPr id="22545" name="文本框 43"/>
          <p:cNvSpPr txBox="1">
            <a:spLocks noChangeArrowheads="1"/>
          </p:cNvSpPr>
          <p:nvPr/>
        </p:nvSpPr>
        <p:spPr bwMode="auto">
          <a:xfrm>
            <a:off x="9029700" y="3373968"/>
            <a:ext cx="1744133" cy="369332"/>
          </a:xfrm>
          <a:prstGeom prst="rect">
            <a:avLst/>
          </a:prstGeom>
          <a:noFill/>
          <a:ln w="9525">
            <a:noFill/>
            <a:miter lim="800000"/>
            <a:headEnd/>
            <a:tailEnd/>
          </a:ln>
        </p:spPr>
        <p:txBody>
          <a:bodyPr>
            <a:spAutoFit/>
          </a:bodyPr>
          <a:lstStyle/>
          <a:p>
            <a:r>
              <a:rPr lang="en-US" altLang="zh-CN">
                <a:solidFill>
                  <a:schemeClr val="bg1"/>
                </a:solidFill>
                <a:latin typeface="微软雅黑" pitchFamily="34" charset="-122"/>
                <a:ea typeface="微软雅黑" pitchFamily="34" charset="-122"/>
              </a:rPr>
              <a:t>2012</a:t>
            </a:r>
            <a:r>
              <a:rPr lang="zh-CN" altLang="en-US">
                <a:solidFill>
                  <a:schemeClr val="bg1"/>
                </a:solidFill>
                <a:latin typeface="微软雅黑" pitchFamily="34" charset="-122"/>
                <a:ea typeface="微软雅黑" pitchFamily="34" charset="-122"/>
              </a:rPr>
              <a:t>年</a:t>
            </a:r>
          </a:p>
        </p:txBody>
      </p:sp>
      <p:sp>
        <p:nvSpPr>
          <p:cNvPr id="22546" name="文本框 44"/>
          <p:cNvSpPr txBox="1">
            <a:spLocks noChangeArrowheads="1"/>
          </p:cNvSpPr>
          <p:nvPr/>
        </p:nvSpPr>
        <p:spPr bwMode="auto">
          <a:xfrm>
            <a:off x="10585451" y="2961218"/>
            <a:ext cx="1744133"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2018</a:t>
            </a:r>
            <a:r>
              <a:rPr lang="zh-CN" altLang="en-US">
                <a:latin typeface="微软雅黑" pitchFamily="34" charset="-122"/>
                <a:ea typeface="微软雅黑" pitchFamily="34" charset="-122"/>
              </a:rPr>
              <a:t>年</a:t>
            </a:r>
          </a:p>
        </p:txBody>
      </p:sp>
      <p:pic>
        <p:nvPicPr>
          <p:cNvPr id="22547" name="图片 1"/>
          <p:cNvPicPr>
            <a:picLocks noChangeAspect="1"/>
          </p:cNvPicPr>
          <p:nvPr/>
        </p:nvPicPr>
        <p:blipFill>
          <a:blip r:embed="rId3" cstate="print"/>
          <a:srcRect/>
          <a:stretch>
            <a:fillRect/>
          </a:stretch>
        </p:blipFill>
        <p:spPr bwMode="auto">
          <a:xfrm>
            <a:off x="1331384" y="1049867"/>
            <a:ext cx="2495549" cy="1822451"/>
          </a:xfrm>
          <a:prstGeom prst="rect">
            <a:avLst/>
          </a:prstGeom>
          <a:noFill/>
          <a:ln w="9525">
            <a:noFill/>
            <a:miter lim="800000"/>
            <a:headEnd/>
            <a:tailEnd/>
          </a:ln>
        </p:spPr>
      </p:pic>
      <p:pic>
        <p:nvPicPr>
          <p:cNvPr id="22548" name="图片 3"/>
          <p:cNvPicPr>
            <a:picLocks noChangeAspect="1"/>
          </p:cNvPicPr>
          <p:nvPr/>
        </p:nvPicPr>
        <p:blipFill>
          <a:blip r:embed="rId4" cstate="print"/>
          <a:srcRect/>
          <a:stretch>
            <a:fillRect/>
          </a:stretch>
        </p:blipFill>
        <p:spPr bwMode="auto">
          <a:xfrm>
            <a:off x="4673601" y="1085851"/>
            <a:ext cx="2571751" cy="1786467"/>
          </a:xfrm>
          <a:prstGeom prst="rect">
            <a:avLst/>
          </a:prstGeom>
          <a:noFill/>
          <a:ln w="9525">
            <a:noFill/>
            <a:miter lim="800000"/>
            <a:headEnd/>
            <a:tailEnd/>
          </a:ln>
        </p:spPr>
      </p:pic>
      <p:pic>
        <p:nvPicPr>
          <p:cNvPr id="22549" name="图片 4"/>
          <p:cNvPicPr>
            <a:picLocks noChangeAspect="1"/>
          </p:cNvPicPr>
          <p:nvPr/>
        </p:nvPicPr>
        <p:blipFill>
          <a:blip r:embed="rId5" cstate="print"/>
          <a:srcRect/>
          <a:stretch>
            <a:fillRect/>
          </a:stretch>
        </p:blipFill>
        <p:spPr bwMode="auto">
          <a:xfrm>
            <a:off x="8064500" y="1092200"/>
            <a:ext cx="2921000" cy="1788584"/>
          </a:xfrm>
          <a:prstGeom prst="rect">
            <a:avLst/>
          </a:prstGeom>
          <a:noFill/>
          <a:ln w="9525">
            <a:noFill/>
            <a:miter lim="800000"/>
            <a:headEnd/>
            <a:tailEnd/>
          </a:ln>
        </p:spPr>
      </p:pic>
      <p:pic>
        <p:nvPicPr>
          <p:cNvPr id="22550" name="图片 11"/>
          <p:cNvPicPr>
            <a:picLocks noChangeAspect="1"/>
          </p:cNvPicPr>
          <p:nvPr/>
        </p:nvPicPr>
        <p:blipFill>
          <a:blip r:embed="rId6" cstate="print"/>
          <a:srcRect/>
          <a:stretch>
            <a:fillRect/>
          </a:stretch>
        </p:blipFill>
        <p:spPr bwMode="auto">
          <a:xfrm>
            <a:off x="1284818" y="4627033"/>
            <a:ext cx="2569633" cy="1930400"/>
          </a:xfrm>
          <a:prstGeom prst="rect">
            <a:avLst/>
          </a:prstGeom>
          <a:noFill/>
          <a:ln w="9525">
            <a:noFill/>
            <a:miter lim="800000"/>
            <a:headEnd/>
            <a:tailEnd/>
          </a:ln>
        </p:spPr>
      </p:pic>
      <p:pic>
        <p:nvPicPr>
          <p:cNvPr id="22551" name="图片 16"/>
          <p:cNvPicPr>
            <a:picLocks noChangeAspect="1"/>
          </p:cNvPicPr>
          <p:nvPr/>
        </p:nvPicPr>
        <p:blipFill>
          <a:blip r:embed="rId7" cstate="print"/>
          <a:srcRect/>
          <a:stretch>
            <a:fillRect/>
          </a:stretch>
        </p:blipFill>
        <p:spPr bwMode="auto">
          <a:xfrm>
            <a:off x="4811184" y="4633385"/>
            <a:ext cx="2554816" cy="1917700"/>
          </a:xfrm>
          <a:prstGeom prst="rect">
            <a:avLst/>
          </a:prstGeom>
          <a:noFill/>
          <a:ln w="9525">
            <a:noFill/>
            <a:miter lim="800000"/>
            <a:headEnd/>
            <a:tailEnd/>
          </a:ln>
        </p:spPr>
      </p:pic>
      <p:pic>
        <p:nvPicPr>
          <p:cNvPr id="22552" name="图片 17"/>
          <p:cNvPicPr>
            <a:picLocks noChangeAspect="1"/>
          </p:cNvPicPr>
          <p:nvPr/>
        </p:nvPicPr>
        <p:blipFill>
          <a:blip r:embed="rId8" cstate="print"/>
          <a:srcRect/>
          <a:stretch>
            <a:fillRect/>
          </a:stretch>
        </p:blipFill>
        <p:spPr bwMode="auto">
          <a:xfrm>
            <a:off x="8636000" y="4610100"/>
            <a:ext cx="2565400" cy="1845733"/>
          </a:xfrm>
          <a:prstGeom prst="rect">
            <a:avLst/>
          </a:prstGeom>
          <a:noFill/>
          <a:ln w="9525">
            <a:noFill/>
            <a:miter lim="800000"/>
            <a:headEnd/>
            <a:tailEnd/>
          </a:ln>
        </p:spPr>
      </p:pic>
      <p:sp>
        <p:nvSpPr>
          <p:cNvPr id="22553" name="文本框 18"/>
          <p:cNvSpPr txBox="1">
            <a:spLocks noChangeArrowheads="1"/>
          </p:cNvSpPr>
          <p:nvPr/>
        </p:nvSpPr>
        <p:spPr bwMode="auto">
          <a:xfrm>
            <a:off x="199192" y="1885951"/>
            <a:ext cx="677108" cy="3530600"/>
          </a:xfrm>
          <a:prstGeom prst="rect">
            <a:avLst/>
          </a:prstGeom>
          <a:noFill/>
          <a:ln w="9525">
            <a:noFill/>
            <a:miter lim="800000"/>
            <a:headEnd/>
            <a:tailEnd/>
          </a:ln>
        </p:spPr>
        <p:txBody>
          <a:bodyPr vert="eaVert">
            <a:spAutoFit/>
          </a:bodyPr>
          <a:lstStyle/>
          <a:p>
            <a:r>
              <a:rPr lang="zh-CN" altLang="en-US" sz="3200" dirty="0">
                <a:solidFill>
                  <a:srgbClr val="C00000"/>
                </a:solidFill>
                <a:latin typeface="微软雅黑" pitchFamily="34" charset="-122"/>
                <a:ea typeface="微软雅黑" pitchFamily="34" charset="-122"/>
              </a:rPr>
              <a:t>车轮是人腿的延伸</a:t>
            </a:r>
          </a:p>
        </p:txBody>
      </p:sp>
      <p:sp>
        <p:nvSpPr>
          <p:cNvPr id="22554" name="文本框 26"/>
          <p:cNvSpPr txBox="1">
            <a:spLocks noChangeArrowheads="1"/>
          </p:cNvSpPr>
          <p:nvPr/>
        </p:nvSpPr>
        <p:spPr bwMode="auto">
          <a:xfrm>
            <a:off x="1756834" y="2836334"/>
            <a:ext cx="1911351"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人类发明车轮</a:t>
            </a:r>
          </a:p>
        </p:txBody>
      </p:sp>
      <p:sp>
        <p:nvSpPr>
          <p:cNvPr id="22555" name="文本框 27"/>
          <p:cNvSpPr txBox="1">
            <a:spLocks noChangeArrowheads="1"/>
          </p:cNvSpPr>
          <p:nvPr/>
        </p:nvSpPr>
        <p:spPr bwMode="auto">
          <a:xfrm>
            <a:off x="4734984" y="2823634"/>
            <a:ext cx="2709333"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出现第</a:t>
            </a: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台蒸汽三轮车</a:t>
            </a:r>
          </a:p>
        </p:txBody>
      </p:sp>
      <p:sp>
        <p:nvSpPr>
          <p:cNvPr id="22556" name="文本框 33"/>
          <p:cNvSpPr txBox="1">
            <a:spLocks noChangeArrowheads="1"/>
          </p:cNvSpPr>
          <p:nvPr/>
        </p:nvSpPr>
        <p:spPr bwMode="auto">
          <a:xfrm>
            <a:off x="8064500" y="2876552"/>
            <a:ext cx="2709333"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第一辆特斯拉电动汽车</a:t>
            </a:r>
          </a:p>
        </p:txBody>
      </p:sp>
      <p:sp>
        <p:nvSpPr>
          <p:cNvPr id="22557" name="文本框 38"/>
          <p:cNvSpPr txBox="1">
            <a:spLocks noChangeArrowheads="1"/>
          </p:cNvSpPr>
          <p:nvPr/>
        </p:nvSpPr>
        <p:spPr bwMode="auto">
          <a:xfrm>
            <a:off x="8231718" y="4237568"/>
            <a:ext cx="4701116"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谷歌正式推出无人驾驶打车服务</a:t>
            </a:r>
          </a:p>
        </p:txBody>
      </p:sp>
      <p:sp>
        <p:nvSpPr>
          <p:cNvPr id="22558" name="文本框 41"/>
          <p:cNvSpPr txBox="1">
            <a:spLocks noChangeArrowheads="1"/>
          </p:cNvSpPr>
          <p:nvPr/>
        </p:nvSpPr>
        <p:spPr bwMode="auto">
          <a:xfrm>
            <a:off x="4751917" y="4286252"/>
            <a:ext cx="2961216"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研制成功第</a:t>
            </a: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台内燃汽车</a:t>
            </a:r>
          </a:p>
        </p:txBody>
      </p:sp>
      <p:sp>
        <p:nvSpPr>
          <p:cNvPr id="22559" name="文本框 42"/>
          <p:cNvSpPr txBox="1">
            <a:spLocks noChangeArrowheads="1"/>
          </p:cNvSpPr>
          <p:nvPr/>
        </p:nvSpPr>
        <p:spPr bwMode="auto">
          <a:xfrm>
            <a:off x="1976967" y="4290485"/>
            <a:ext cx="1911351"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出现马车</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92700" y="1452033"/>
            <a:ext cx="2000251" cy="2000251"/>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1987420" y="3613151"/>
            <a:ext cx="8341568" cy="789896"/>
          </a:xfrm>
          <a:prstGeom prst="rect">
            <a:avLst/>
          </a:prstGeom>
          <a:noFill/>
        </p:spPr>
        <p:txBody>
          <a:bodyPr wrap="square" lIns="91440" tIns="45720" rIns="91440" bIns="45720">
            <a:spAutoFit/>
          </a:bodyPr>
          <a:lstStyle/>
          <a:p>
            <a:pPr algn="ctr" fontAlgn="auto">
              <a:spcBef>
                <a:spcPts val="0"/>
              </a:spcBef>
              <a:spcAft>
                <a:spcPts val="0"/>
              </a:spcAft>
              <a:defRPr/>
            </a:pPr>
            <a:r>
              <a:rPr lang="en-US" altLang="zh-CN" sz="4533" b="1" dirty="0">
                <a:solidFill>
                  <a:srgbClr val="1B4367"/>
                </a:solidFill>
                <a:latin typeface="+mn-lt"/>
                <a:ea typeface="+mn-ea"/>
                <a:cs typeface="+mn-ea"/>
                <a:sym typeface="+mn-lt"/>
              </a:rPr>
              <a:t>4.</a:t>
            </a:r>
            <a:r>
              <a:rPr lang="zh-CN" altLang="en-US" sz="4533" b="1" dirty="0">
                <a:solidFill>
                  <a:srgbClr val="1B4367"/>
                </a:solidFill>
                <a:latin typeface="+mn-lt"/>
                <a:ea typeface="+mn-ea"/>
                <a:cs typeface="+mn-ea"/>
                <a:sym typeface="+mn-lt"/>
              </a:rPr>
              <a:t>人工智能在生产生活中的应用</a:t>
            </a:r>
          </a:p>
        </p:txBody>
      </p:sp>
      <p:sp>
        <p:nvSpPr>
          <p:cNvPr id="95" name="文本框 11"/>
          <p:cNvSpPr txBox="1"/>
          <p:nvPr/>
        </p:nvSpPr>
        <p:spPr>
          <a:xfrm>
            <a:off x="4950884" y="2099734"/>
            <a:ext cx="2311400" cy="1098378"/>
          </a:xfrm>
          <a:prstGeom prst="rect">
            <a:avLst/>
          </a:prstGeom>
          <a:noFill/>
        </p:spPr>
        <p:txBody>
          <a:bodyPr lIns="91440" tIns="45720" rIns="91440" bIns="45720">
            <a:spAutoFit/>
          </a:bodyPr>
          <a:lstStyle/>
          <a:p>
            <a:pPr algn="ctr" fontAlgn="auto">
              <a:lnSpc>
                <a:spcPts val="4000"/>
              </a:lnSpc>
              <a:spcBef>
                <a:spcPts val="0"/>
              </a:spcBef>
              <a:spcAft>
                <a:spcPts val="0"/>
              </a:spcAft>
              <a:defRPr/>
            </a:pPr>
            <a:r>
              <a:rPr lang="en-US" altLang="zh-CN" sz="7200" dirty="0">
                <a:solidFill>
                  <a:schemeClr val="bg1"/>
                </a:solidFill>
                <a:latin typeface="+mn-lt"/>
                <a:ea typeface="+mn-ea"/>
                <a:cs typeface="+mn-ea"/>
                <a:sym typeface="+mn-lt"/>
              </a:rPr>
              <a:t>04</a:t>
            </a:r>
            <a:endParaRPr lang="zh-CN" altLang="en-US" sz="7200" dirty="0">
              <a:solidFill>
                <a:schemeClr val="bg1"/>
              </a:solidFill>
              <a:latin typeface="+mn-lt"/>
              <a:ea typeface="+mn-ea"/>
              <a:cs typeface="+mn-ea"/>
              <a:sym typeface="+mn-lt"/>
            </a:endParaRPr>
          </a:p>
          <a:p>
            <a:pPr algn="ctr" fontAlgn="auto">
              <a:lnSpc>
                <a:spcPts val="4000"/>
              </a:lnSpc>
              <a:spcBef>
                <a:spcPts val="0"/>
              </a:spcBef>
              <a:spcAft>
                <a:spcPts val="0"/>
              </a:spcAft>
              <a:defRPr/>
            </a:pPr>
            <a:r>
              <a:rPr lang="en-US" altLang="zh-CN" sz="3200" dirty="0">
                <a:solidFill>
                  <a:schemeClr val="bg1"/>
                </a:solidFill>
                <a:latin typeface="+mn-lt"/>
                <a:ea typeface="+mn-ea"/>
                <a:cs typeface="+mn-ea"/>
                <a:sym typeface="+mn-lt"/>
              </a:rPr>
              <a:t>PART </a:t>
            </a:r>
          </a:p>
        </p:txBody>
      </p:sp>
    </p:spTree>
    <p:extLst>
      <p:ext uri="{BB962C8B-B14F-4D97-AF65-F5344CB8AC3E}">
        <p14:creationId xmlns:p14="http://schemas.microsoft.com/office/powerpoint/2010/main" val="8972350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733" y="158752"/>
            <a:ext cx="4199467" cy="279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733" y="3429002"/>
            <a:ext cx="419946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图片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5019" y="198967"/>
            <a:ext cx="4487333" cy="263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1820" y="3429002"/>
            <a:ext cx="4895849"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0471353"/>
      </p:ext>
    </p:extLst>
  </p:cSld>
  <p:clrMapOvr>
    <a:masterClrMapping/>
  </p:clrMapOvr>
  <mc:AlternateContent xmlns:mc="http://schemas.openxmlformats.org/markup-compatibility/2006" xmlns:p14="http://schemas.microsoft.com/office/powerpoint/2010/main">
    <mc:Choice Requires="p14">
      <p:transition>
        <p:newsflash/>
      </p:transition>
    </mc:Choice>
    <mc:Fallback xmlns="">
      <p:transition>
        <p:newsflash/>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1" y="3365500"/>
            <a:ext cx="4260851"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2" y="3365502"/>
            <a:ext cx="4974167" cy="278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图片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769" y="321733"/>
            <a:ext cx="5719233" cy="265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图片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7051" y="351367"/>
            <a:ext cx="5158316" cy="2614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0091767"/>
      </p:ext>
    </p:extLst>
  </p:cSld>
  <p:clrMapOvr>
    <a:masterClrMapping/>
  </p:clrMapOvr>
  <mc:AlternateContent xmlns:mc="http://schemas.openxmlformats.org/markup-compatibility/2006" xmlns:p14="http://schemas.microsoft.com/office/powerpoint/2010/main">
    <mc:Choice Requires="p14">
      <p:transition>
        <p:newsflash/>
      </p:transition>
    </mc:Choice>
    <mc:Fallback xmlns="">
      <p:transition>
        <p:newsflash/>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3"/>
          <p:cNvPicPr>
            <a:picLocks noChangeAspect="1" noChangeArrowheads="1"/>
          </p:cNvPicPr>
          <p:nvPr/>
        </p:nvPicPr>
        <p:blipFill>
          <a:blip r:embed="rId3"/>
          <a:srcRect/>
          <a:stretch>
            <a:fillRect/>
          </a:stretch>
        </p:blipFill>
        <p:spPr bwMode="auto">
          <a:xfrm>
            <a:off x="6284384" y="3875619"/>
            <a:ext cx="5486400" cy="241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2"/>
          <p:cNvPicPr>
            <a:picLocks noChangeAspect="1" noChangeArrowheads="1"/>
          </p:cNvPicPr>
          <p:nvPr/>
        </p:nvPicPr>
        <p:blipFill>
          <a:blip r:embed="rId4"/>
          <a:srcRect/>
          <a:stretch>
            <a:fillRect/>
          </a:stretch>
        </p:blipFill>
        <p:spPr bwMode="auto">
          <a:xfrm>
            <a:off x="429684" y="3793067"/>
            <a:ext cx="4826000" cy="271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图片 2"/>
          <p:cNvPicPr>
            <a:picLocks noChangeAspect="1" noChangeArrowheads="1"/>
          </p:cNvPicPr>
          <p:nvPr/>
        </p:nvPicPr>
        <p:blipFill>
          <a:blip r:embed="rId5"/>
          <a:srcRect/>
          <a:stretch>
            <a:fillRect/>
          </a:stretch>
        </p:blipFill>
        <p:spPr bwMode="auto">
          <a:xfrm>
            <a:off x="876302" y="374653"/>
            <a:ext cx="4220633" cy="2372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图片 4"/>
          <p:cNvPicPr>
            <a:picLocks noChangeAspect="1" noChangeArrowheads="1"/>
          </p:cNvPicPr>
          <p:nvPr/>
        </p:nvPicPr>
        <p:blipFill>
          <a:blip r:embed="rId6"/>
          <a:srcRect/>
          <a:stretch>
            <a:fillRect/>
          </a:stretch>
        </p:blipFill>
        <p:spPr bwMode="auto">
          <a:xfrm>
            <a:off x="6284384" y="245533"/>
            <a:ext cx="4866216" cy="273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9545483"/>
      </p:ext>
    </p:extLst>
  </p:cSld>
  <p:clrMapOvr>
    <a:masterClrMapping/>
  </p:clrMapOvr>
  <mc:AlternateContent xmlns:mc="http://schemas.openxmlformats.org/markup-compatibility/2006" xmlns:p14="http://schemas.microsoft.com/office/powerpoint/2010/main">
    <mc:Choice Requires="p14">
      <p:transition>
        <p:newsflash/>
      </p:transition>
    </mc:Choice>
    <mc:Fallback xmlns="">
      <p:transition>
        <p:newsflash/>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2" y="571502"/>
            <a:ext cx="3714751" cy="200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69" y="643469"/>
            <a:ext cx="3306233" cy="1860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7052" y="512235"/>
            <a:ext cx="3731683" cy="209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图片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636" y="3668186"/>
            <a:ext cx="3723217"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图片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6917" y="3714752"/>
            <a:ext cx="3564467" cy="2004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图片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7052" y="3517901"/>
            <a:ext cx="3833283" cy="239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8465433"/>
      </p:ext>
    </p:extLst>
  </p:cSld>
  <p:clrMapOvr>
    <a:masterClrMapping/>
  </p:clrMapOvr>
  <mc:AlternateContent xmlns:mc="http://schemas.openxmlformats.org/markup-compatibility/2006" xmlns:p14="http://schemas.microsoft.com/office/powerpoint/2010/main">
    <mc:Choice Requires="p14">
      <p:transition>
        <p:newsflash/>
      </p:transition>
    </mc:Choice>
    <mc:Fallback xmlns="">
      <p:transition>
        <p:newsflash/>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3af84802925b56_size859_w320_h180"/>
          <p:cNvPicPr>
            <a:picLocks noChangeAspect="1"/>
          </p:cNvPicPr>
          <p:nvPr/>
        </p:nvPicPr>
        <p:blipFill>
          <a:blip r:embed="rId3"/>
          <a:stretch>
            <a:fillRect/>
          </a:stretch>
        </p:blipFill>
        <p:spPr>
          <a:xfrm>
            <a:off x="481966" y="1048385"/>
            <a:ext cx="3613151" cy="2032635"/>
          </a:xfrm>
          <a:prstGeom prst="rect">
            <a:avLst/>
          </a:prstGeom>
        </p:spPr>
      </p:pic>
      <p:pic>
        <p:nvPicPr>
          <p:cNvPr id="3" name="图片 2" descr="aa18972bd40735faa055efb596510fb30f240810"/>
          <p:cNvPicPr>
            <a:picLocks noChangeAspect="1"/>
          </p:cNvPicPr>
          <p:nvPr/>
        </p:nvPicPr>
        <p:blipFill>
          <a:blip r:embed="rId4"/>
          <a:stretch>
            <a:fillRect/>
          </a:stretch>
        </p:blipFill>
        <p:spPr>
          <a:xfrm>
            <a:off x="481966" y="3329305"/>
            <a:ext cx="3613151" cy="2052320"/>
          </a:xfrm>
          <a:prstGeom prst="rect">
            <a:avLst/>
          </a:prstGeom>
        </p:spPr>
      </p:pic>
      <p:pic>
        <p:nvPicPr>
          <p:cNvPr id="22531" name="图片 5"/>
          <p:cNvPicPr>
            <a:picLocks noChangeAspect="1" noChangeArrowheads="1"/>
          </p:cNvPicPr>
          <p:nvPr/>
        </p:nvPicPr>
        <p:blipFill>
          <a:blip r:embed="rId5"/>
          <a:srcRect/>
          <a:stretch>
            <a:fillRect/>
          </a:stretch>
        </p:blipFill>
        <p:spPr bwMode="auto">
          <a:xfrm>
            <a:off x="9092566" y="1048385"/>
            <a:ext cx="2726055" cy="1766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图片 10"/>
          <p:cNvPicPr>
            <a:picLocks noChangeAspect="1" noChangeArrowheads="1"/>
          </p:cNvPicPr>
          <p:nvPr/>
        </p:nvPicPr>
        <p:blipFill>
          <a:blip r:embed="rId6"/>
          <a:srcRect/>
          <a:stretch>
            <a:fillRect/>
          </a:stretch>
        </p:blipFill>
        <p:spPr bwMode="auto">
          <a:xfrm>
            <a:off x="8128847" y="3398311"/>
            <a:ext cx="3850216" cy="202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12"/>
          <p:cNvPicPr>
            <a:picLocks noChangeAspect="1" noChangeArrowheads="1"/>
          </p:cNvPicPr>
          <p:nvPr/>
        </p:nvPicPr>
        <p:blipFill>
          <a:blip r:embed="rId7"/>
          <a:srcRect/>
          <a:stretch>
            <a:fillRect/>
          </a:stretch>
        </p:blipFill>
        <p:spPr bwMode="auto">
          <a:xfrm>
            <a:off x="4283034" y="1048387"/>
            <a:ext cx="4381500" cy="219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图片 2"/>
          <p:cNvPicPr>
            <a:picLocks noChangeAspect="1" noChangeArrowheads="1"/>
          </p:cNvPicPr>
          <p:nvPr/>
        </p:nvPicPr>
        <p:blipFill>
          <a:blip r:embed="rId8"/>
          <a:srcRect/>
          <a:stretch>
            <a:fillRect/>
          </a:stretch>
        </p:blipFill>
        <p:spPr bwMode="auto">
          <a:xfrm>
            <a:off x="4283078" y="3421382"/>
            <a:ext cx="3714751" cy="200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2184679"/>
      </p:ext>
    </p:extLst>
  </p:cSld>
  <p:clrMapOvr>
    <a:masterClrMapping/>
  </p:clrMapOvr>
  <p:transition>
    <p:newsfla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E10895-9B13-4D1C-A41C-87EFBEC74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26" y="187819"/>
            <a:ext cx="4045860" cy="2282631"/>
          </a:xfrm>
          <a:prstGeom prst="rect">
            <a:avLst/>
          </a:prstGeom>
        </p:spPr>
      </p:pic>
      <p:pic>
        <p:nvPicPr>
          <p:cNvPr id="7" name="图片 6">
            <a:extLst>
              <a:ext uri="{FF2B5EF4-FFF2-40B4-BE49-F238E27FC236}">
                <a16:creationId xmlns:a16="http://schemas.microsoft.com/office/drawing/2014/main" id="{3A292292-79DA-481C-9C89-AFEEAD000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215" y="278260"/>
            <a:ext cx="3902099" cy="2192189"/>
          </a:xfrm>
          <a:prstGeom prst="rect">
            <a:avLst/>
          </a:prstGeom>
        </p:spPr>
      </p:pic>
      <p:pic>
        <p:nvPicPr>
          <p:cNvPr id="9" name="图片 8">
            <a:extLst>
              <a:ext uri="{FF2B5EF4-FFF2-40B4-BE49-F238E27FC236}">
                <a16:creationId xmlns:a16="http://schemas.microsoft.com/office/drawing/2014/main" id="{F5F85370-90B1-4802-B085-E67F4A9A9B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743" y="3320753"/>
            <a:ext cx="4180115" cy="2612572"/>
          </a:xfrm>
          <a:prstGeom prst="rect">
            <a:avLst/>
          </a:prstGeom>
        </p:spPr>
      </p:pic>
      <p:pic>
        <p:nvPicPr>
          <p:cNvPr id="11" name="图片 10">
            <a:extLst>
              <a:ext uri="{FF2B5EF4-FFF2-40B4-BE49-F238E27FC236}">
                <a16:creationId xmlns:a16="http://schemas.microsoft.com/office/drawing/2014/main" id="{CCE78330-BF76-4118-85D4-5B72E15263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7324" y="312777"/>
            <a:ext cx="3092451" cy="2032713"/>
          </a:xfrm>
          <a:prstGeom prst="rect">
            <a:avLst/>
          </a:prstGeom>
        </p:spPr>
      </p:pic>
      <p:pic>
        <p:nvPicPr>
          <p:cNvPr id="13" name="图片 12">
            <a:extLst>
              <a:ext uri="{FF2B5EF4-FFF2-40B4-BE49-F238E27FC236}">
                <a16:creationId xmlns:a16="http://schemas.microsoft.com/office/drawing/2014/main" id="{B0D7CA0F-194B-4D53-B9E0-52BEF187C2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9465" y="2692891"/>
            <a:ext cx="4793801" cy="3852333"/>
          </a:xfrm>
          <a:prstGeom prst="rect">
            <a:avLst/>
          </a:prstGeom>
        </p:spPr>
      </p:pic>
    </p:spTree>
    <p:extLst>
      <p:ext uri="{BB962C8B-B14F-4D97-AF65-F5344CB8AC3E}">
        <p14:creationId xmlns:p14="http://schemas.microsoft.com/office/powerpoint/2010/main" val="1736748234"/>
      </p:ext>
    </p:extLst>
  </p:cSld>
  <p:clrMapOvr>
    <a:masterClrMapping/>
  </p:clrMapOvr>
  <p:transition>
    <p:newsfla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954618" y="421218"/>
            <a:ext cx="3541183"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新技术引领时代变迁</a:t>
            </a:r>
          </a:p>
        </p:txBody>
      </p:sp>
      <p:cxnSp>
        <p:nvCxnSpPr>
          <p:cNvPr id="3" name="直接连接符 2"/>
          <p:cNvCxnSpPr>
            <a:cxnSpLocks/>
          </p:cNvCxnSpPr>
          <p:nvPr/>
        </p:nvCxnSpPr>
        <p:spPr>
          <a:xfrm>
            <a:off x="1032933" y="876300"/>
            <a:ext cx="2914651"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0483" name="图片 5"/>
          <p:cNvPicPr>
            <a:picLocks noChangeAspect="1"/>
          </p:cNvPicPr>
          <p:nvPr/>
        </p:nvPicPr>
        <p:blipFill>
          <a:blip r:embed="rId3" cstate="print"/>
          <a:srcRect/>
          <a:stretch>
            <a:fillRect/>
          </a:stretch>
        </p:blipFill>
        <p:spPr bwMode="auto">
          <a:xfrm>
            <a:off x="702733" y="1382184"/>
            <a:ext cx="2152651" cy="1665816"/>
          </a:xfrm>
          <a:prstGeom prst="rect">
            <a:avLst/>
          </a:prstGeom>
          <a:noFill/>
          <a:ln w="9525">
            <a:noFill/>
            <a:miter lim="800000"/>
            <a:headEnd/>
            <a:tailEnd/>
          </a:ln>
        </p:spPr>
      </p:pic>
      <p:pic>
        <p:nvPicPr>
          <p:cNvPr id="20484" name="图片 6"/>
          <p:cNvPicPr>
            <a:picLocks noChangeAspect="1"/>
          </p:cNvPicPr>
          <p:nvPr/>
        </p:nvPicPr>
        <p:blipFill>
          <a:blip r:embed="rId4" cstate="print"/>
          <a:srcRect/>
          <a:stretch>
            <a:fillRect/>
          </a:stretch>
        </p:blipFill>
        <p:spPr bwMode="auto">
          <a:xfrm>
            <a:off x="4671485" y="1295401"/>
            <a:ext cx="2152649" cy="1621367"/>
          </a:xfrm>
          <a:prstGeom prst="rect">
            <a:avLst/>
          </a:prstGeom>
          <a:noFill/>
          <a:ln w="9525">
            <a:noFill/>
            <a:miter lim="800000"/>
            <a:headEnd/>
            <a:tailEnd/>
          </a:ln>
        </p:spPr>
      </p:pic>
      <p:pic>
        <p:nvPicPr>
          <p:cNvPr id="20485" name="图片 7"/>
          <p:cNvPicPr>
            <a:picLocks noChangeAspect="1"/>
          </p:cNvPicPr>
          <p:nvPr/>
        </p:nvPicPr>
        <p:blipFill>
          <a:blip r:embed="rId5" cstate="print"/>
          <a:srcRect/>
          <a:stretch>
            <a:fillRect/>
          </a:stretch>
        </p:blipFill>
        <p:spPr bwMode="auto">
          <a:xfrm>
            <a:off x="8504767" y="1261533"/>
            <a:ext cx="2283884" cy="1651000"/>
          </a:xfrm>
          <a:prstGeom prst="rect">
            <a:avLst/>
          </a:prstGeom>
          <a:noFill/>
          <a:ln w="9525">
            <a:noFill/>
            <a:miter lim="800000"/>
            <a:headEnd/>
            <a:tailEnd/>
          </a:ln>
        </p:spPr>
      </p:pic>
      <p:pic>
        <p:nvPicPr>
          <p:cNvPr id="20486" name="图片 8"/>
          <p:cNvPicPr>
            <a:picLocks noChangeAspect="1"/>
          </p:cNvPicPr>
          <p:nvPr/>
        </p:nvPicPr>
        <p:blipFill>
          <a:blip r:embed="rId6" cstate="print"/>
          <a:srcRect/>
          <a:stretch>
            <a:fillRect/>
          </a:stretch>
        </p:blipFill>
        <p:spPr bwMode="auto">
          <a:xfrm>
            <a:off x="1648885" y="4597400"/>
            <a:ext cx="2298700" cy="1794933"/>
          </a:xfrm>
          <a:prstGeom prst="rect">
            <a:avLst/>
          </a:prstGeom>
          <a:noFill/>
          <a:ln w="9525">
            <a:noFill/>
            <a:miter lim="800000"/>
            <a:headEnd/>
            <a:tailEnd/>
          </a:ln>
        </p:spPr>
      </p:pic>
      <p:pic>
        <p:nvPicPr>
          <p:cNvPr id="20487" name="图片 9"/>
          <p:cNvPicPr>
            <a:picLocks noChangeAspect="1"/>
          </p:cNvPicPr>
          <p:nvPr/>
        </p:nvPicPr>
        <p:blipFill>
          <a:blip r:embed="rId7" cstate="print"/>
          <a:srcRect/>
          <a:stretch>
            <a:fillRect/>
          </a:stretch>
        </p:blipFill>
        <p:spPr bwMode="auto">
          <a:xfrm>
            <a:off x="5039785" y="4614334"/>
            <a:ext cx="2298700" cy="1699684"/>
          </a:xfrm>
          <a:prstGeom prst="rect">
            <a:avLst/>
          </a:prstGeom>
          <a:noFill/>
          <a:ln w="9525">
            <a:noFill/>
            <a:miter lim="800000"/>
            <a:headEnd/>
            <a:tailEnd/>
          </a:ln>
        </p:spPr>
      </p:pic>
      <p:pic>
        <p:nvPicPr>
          <p:cNvPr id="20488" name="图片 10"/>
          <p:cNvPicPr>
            <a:picLocks noChangeAspect="1"/>
          </p:cNvPicPr>
          <p:nvPr/>
        </p:nvPicPr>
        <p:blipFill>
          <a:blip r:embed="rId8" cstate="print"/>
          <a:srcRect/>
          <a:stretch>
            <a:fillRect/>
          </a:stretch>
        </p:blipFill>
        <p:spPr bwMode="auto">
          <a:xfrm>
            <a:off x="8767234" y="4567767"/>
            <a:ext cx="2197100" cy="1824567"/>
          </a:xfrm>
          <a:prstGeom prst="rect">
            <a:avLst/>
          </a:prstGeom>
          <a:noFill/>
          <a:ln w="9525">
            <a:noFill/>
            <a:miter lim="800000"/>
            <a:headEnd/>
            <a:tailEnd/>
          </a:ln>
        </p:spPr>
      </p:pic>
      <p:sp>
        <p:nvSpPr>
          <p:cNvPr id="13" name="箭头: 右 12"/>
          <p:cNvSpPr/>
          <p:nvPr/>
        </p:nvSpPr>
        <p:spPr>
          <a:xfrm>
            <a:off x="431800" y="3268133"/>
            <a:ext cx="11057467" cy="645584"/>
          </a:xfrm>
          <a:prstGeom prst="rightArrow">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4" name="椭圆 13"/>
          <p:cNvSpPr/>
          <p:nvPr/>
        </p:nvSpPr>
        <p:spPr>
          <a:xfrm>
            <a:off x="1111251" y="3325284"/>
            <a:ext cx="560916" cy="5312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椭圆 28"/>
          <p:cNvSpPr/>
          <p:nvPr/>
        </p:nvSpPr>
        <p:spPr>
          <a:xfrm>
            <a:off x="7586134" y="3272367"/>
            <a:ext cx="560917"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椭圆 29"/>
          <p:cNvSpPr/>
          <p:nvPr/>
        </p:nvSpPr>
        <p:spPr>
          <a:xfrm>
            <a:off x="5954185" y="3335867"/>
            <a:ext cx="560916"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椭圆 30"/>
          <p:cNvSpPr/>
          <p:nvPr/>
        </p:nvSpPr>
        <p:spPr>
          <a:xfrm>
            <a:off x="2798234" y="3335867"/>
            <a:ext cx="560917"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椭圆 31"/>
          <p:cNvSpPr/>
          <p:nvPr/>
        </p:nvSpPr>
        <p:spPr>
          <a:xfrm>
            <a:off x="4324352" y="3302001"/>
            <a:ext cx="563033"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椭圆 32"/>
          <p:cNvSpPr/>
          <p:nvPr/>
        </p:nvSpPr>
        <p:spPr>
          <a:xfrm>
            <a:off x="9637185" y="3310467"/>
            <a:ext cx="563033" cy="53128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496" name="文本框 14"/>
          <p:cNvSpPr txBox="1">
            <a:spLocks noChangeArrowheads="1"/>
          </p:cNvSpPr>
          <p:nvPr/>
        </p:nvSpPr>
        <p:spPr bwMode="auto">
          <a:xfrm>
            <a:off x="1684867" y="3395134"/>
            <a:ext cx="1244600" cy="369332"/>
          </a:xfrm>
          <a:prstGeom prst="rect">
            <a:avLst/>
          </a:prstGeom>
          <a:noFill/>
          <a:ln w="9525">
            <a:noFill/>
            <a:miter lim="800000"/>
            <a:headEnd/>
            <a:tailEnd/>
          </a:ln>
        </p:spPr>
        <p:txBody>
          <a:bodyPr>
            <a:spAutoFit/>
          </a:bodyPr>
          <a:lstStyle/>
          <a:p>
            <a:r>
              <a:rPr lang="en-US" altLang="zh-CN">
                <a:solidFill>
                  <a:schemeClr val="bg1"/>
                </a:solidFill>
                <a:latin typeface="微软雅黑" pitchFamily="34" charset="-122"/>
                <a:ea typeface="微软雅黑" pitchFamily="34" charset="-122"/>
              </a:rPr>
              <a:t>280</a:t>
            </a:r>
            <a:r>
              <a:rPr lang="zh-CN" altLang="en-US">
                <a:solidFill>
                  <a:schemeClr val="bg1"/>
                </a:solidFill>
                <a:latin typeface="微软雅黑" pitchFamily="34" charset="-122"/>
                <a:ea typeface="微软雅黑" pitchFamily="34" charset="-122"/>
              </a:rPr>
              <a:t>万年</a:t>
            </a:r>
          </a:p>
        </p:txBody>
      </p:sp>
      <p:sp>
        <p:nvSpPr>
          <p:cNvPr id="20497" name="文本框 34"/>
          <p:cNvSpPr txBox="1">
            <a:spLocks noChangeArrowheads="1"/>
          </p:cNvSpPr>
          <p:nvPr/>
        </p:nvSpPr>
        <p:spPr bwMode="auto">
          <a:xfrm>
            <a:off x="3337985" y="3395134"/>
            <a:ext cx="1246716" cy="369332"/>
          </a:xfrm>
          <a:prstGeom prst="rect">
            <a:avLst/>
          </a:prstGeom>
          <a:noFill/>
          <a:ln w="9525">
            <a:noFill/>
            <a:miter lim="800000"/>
            <a:headEnd/>
            <a:tailEnd/>
          </a:ln>
        </p:spPr>
        <p:txBody>
          <a:bodyPr>
            <a:spAutoFit/>
          </a:bodyPr>
          <a:lstStyle/>
          <a:p>
            <a:r>
              <a:rPr lang="en-US" altLang="zh-CN">
                <a:solidFill>
                  <a:schemeClr val="bg1"/>
                </a:solidFill>
                <a:latin typeface="微软雅黑" pitchFamily="34" charset="-122"/>
                <a:ea typeface="微软雅黑" pitchFamily="34" charset="-122"/>
              </a:rPr>
              <a:t>20</a:t>
            </a:r>
            <a:r>
              <a:rPr lang="zh-CN" altLang="en-US">
                <a:solidFill>
                  <a:schemeClr val="bg1"/>
                </a:solidFill>
                <a:latin typeface="微软雅黑" pitchFamily="34" charset="-122"/>
                <a:ea typeface="微软雅黑" pitchFamily="34" charset="-122"/>
              </a:rPr>
              <a:t>万年</a:t>
            </a:r>
          </a:p>
        </p:txBody>
      </p:sp>
      <p:sp>
        <p:nvSpPr>
          <p:cNvPr id="20498" name="文本框 35"/>
          <p:cNvSpPr txBox="1">
            <a:spLocks noChangeArrowheads="1"/>
          </p:cNvSpPr>
          <p:nvPr/>
        </p:nvSpPr>
        <p:spPr bwMode="auto">
          <a:xfrm>
            <a:off x="539751" y="3983568"/>
            <a:ext cx="1625600"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距今</a:t>
            </a:r>
            <a:r>
              <a:rPr lang="en-US" altLang="zh-CN">
                <a:latin typeface="微软雅黑" pitchFamily="34" charset="-122"/>
                <a:ea typeface="微软雅黑" pitchFamily="34" charset="-122"/>
              </a:rPr>
              <a:t>300</a:t>
            </a:r>
            <a:r>
              <a:rPr lang="zh-CN" altLang="en-US">
                <a:latin typeface="微软雅黑" pitchFamily="34" charset="-122"/>
                <a:ea typeface="微软雅黑" pitchFamily="34" charset="-122"/>
              </a:rPr>
              <a:t>万年</a:t>
            </a:r>
          </a:p>
        </p:txBody>
      </p:sp>
      <p:sp>
        <p:nvSpPr>
          <p:cNvPr id="20499" name="文本框 36"/>
          <p:cNvSpPr txBox="1">
            <a:spLocks noChangeArrowheads="1"/>
          </p:cNvSpPr>
          <p:nvPr/>
        </p:nvSpPr>
        <p:spPr bwMode="auto">
          <a:xfrm>
            <a:off x="3854451" y="3970868"/>
            <a:ext cx="1581149"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距今</a:t>
            </a:r>
            <a:r>
              <a:rPr lang="en-US" altLang="zh-CN">
                <a:latin typeface="微软雅黑" pitchFamily="34" charset="-122"/>
                <a:ea typeface="微软雅黑" pitchFamily="34" charset="-122"/>
              </a:rPr>
              <a:t>6000</a:t>
            </a:r>
            <a:r>
              <a:rPr lang="zh-CN" altLang="en-US">
                <a:latin typeface="微软雅黑" pitchFamily="34" charset="-122"/>
                <a:ea typeface="微软雅黑" pitchFamily="34" charset="-122"/>
              </a:rPr>
              <a:t>年</a:t>
            </a:r>
          </a:p>
        </p:txBody>
      </p:sp>
      <p:sp>
        <p:nvSpPr>
          <p:cNvPr id="20500" name="文本框 37"/>
          <p:cNvSpPr txBox="1">
            <a:spLocks noChangeArrowheads="1"/>
          </p:cNvSpPr>
          <p:nvPr/>
        </p:nvSpPr>
        <p:spPr bwMode="auto">
          <a:xfrm>
            <a:off x="4942418" y="3397252"/>
            <a:ext cx="1246716" cy="369332"/>
          </a:xfrm>
          <a:prstGeom prst="rect">
            <a:avLst/>
          </a:prstGeom>
          <a:noFill/>
          <a:ln w="9525">
            <a:noFill/>
            <a:miter lim="800000"/>
            <a:headEnd/>
            <a:tailEnd/>
          </a:ln>
        </p:spPr>
        <p:txBody>
          <a:bodyPr>
            <a:spAutoFit/>
          </a:bodyPr>
          <a:lstStyle/>
          <a:p>
            <a:r>
              <a:rPr lang="en-US" altLang="zh-CN">
                <a:solidFill>
                  <a:schemeClr val="bg1"/>
                </a:solidFill>
                <a:latin typeface="微软雅黑" pitchFamily="34" charset="-122"/>
                <a:ea typeface="微软雅黑" pitchFamily="34" charset="-122"/>
              </a:rPr>
              <a:t>6000</a:t>
            </a:r>
            <a:r>
              <a:rPr lang="zh-CN" altLang="en-US">
                <a:solidFill>
                  <a:schemeClr val="bg1"/>
                </a:solidFill>
                <a:latin typeface="微软雅黑" pitchFamily="34" charset="-122"/>
                <a:ea typeface="微软雅黑" pitchFamily="34" charset="-122"/>
              </a:rPr>
              <a:t>年</a:t>
            </a:r>
          </a:p>
        </p:txBody>
      </p:sp>
      <p:sp>
        <p:nvSpPr>
          <p:cNvPr id="20501" name="文本框 38"/>
          <p:cNvSpPr txBox="1">
            <a:spLocks noChangeArrowheads="1"/>
          </p:cNvSpPr>
          <p:nvPr/>
        </p:nvSpPr>
        <p:spPr bwMode="auto">
          <a:xfrm>
            <a:off x="5526617" y="2980267"/>
            <a:ext cx="1524000"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18</a:t>
            </a:r>
            <a:r>
              <a:rPr lang="zh-CN" altLang="en-US">
                <a:latin typeface="微软雅黑" pitchFamily="34" charset="-122"/>
                <a:ea typeface="微软雅黑" pitchFamily="34" charset="-122"/>
              </a:rPr>
              <a:t>世纪中叶</a:t>
            </a:r>
          </a:p>
        </p:txBody>
      </p:sp>
      <p:sp>
        <p:nvSpPr>
          <p:cNvPr id="20502" name="文本框 39"/>
          <p:cNvSpPr txBox="1">
            <a:spLocks noChangeArrowheads="1"/>
          </p:cNvSpPr>
          <p:nvPr/>
        </p:nvSpPr>
        <p:spPr bwMode="auto">
          <a:xfrm>
            <a:off x="6620934" y="3395134"/>
            <a:ext cx="1246717" cy="369332"/>
          </a:xfrm>
          <a:prstGeom prst="rect">
            <a:avLst/>
          </a:prstGeom>
          <a:noFill/>
          <a:ln w="9525">
            <a:noFill/>
            <a:miter lim="800000"/>
            <a:headEnd/>
            <a:tailEnd/>
          </a:ln>
        </p:spPr>
        <p:txBody>
          <a:bodyPr>
            <a:spAutoFit/>
          </a:bodyPr>
          <a:lstStyle/>
          <a:p>
            <a:r>
              <a:rPr lang="en-US" altLang="zh-CN">
                <a:solidFill>
                  <a:schemeClr val="bg1"/>
                </a:solidFill>
                <a:latin typeface="微软雅黑" pitchFamily="34" charset="-122"/>
                <a:ea typeface="微软雅黑" pitchFamily="34" charset="-122"/>
              </a:rPr>
              <a:t>200</a:t>
            </a:r>
            <a:r>
              <a:rPr lang="zh-CN" altLang="en-US">
                <a:solidFill>
                  <a:schemeClr val="bg1"/>
                </a:solidFill>
                <a:latin typeface="微软雅黑" pitchFamily="34" charset="-122"/>
                <a:ea typeface="微软雅黑" pitchFamily="34" charset="-122"/>
              </a:rPr>
              <a:t>年</a:t>
            </a:r>
          </a:p>
        </p:txBody>
      </p:sp>
      <p:sp>
        <p:nvSpPr>
          <p:cNvPr id="20503" name="文本框 40"/>
          <p:cNvSpPr txBox="1">
            <a:spLocks noChangeArrowheads="1"/>
          </p:cNvSpPr>
          <p:nvPr/>
        </p:nvSpPr>
        <p:spPr bwMode="auto">
          <a:xfrm>
            <a:off x="7126818" y="3884085"/>
            <a:ext cx="1744133"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20</a:t>
            </a:r>
            <a:r>
              <a:rPr lang="zh-CN" altLang="en-US">
                <a:latin typeface="微软雅黑" pitchFamily="34" charset="-122"/>
                <a:ea typeface="微软雅黑" pitchFamily="34" charset="-122"/>
              </a:rPr>
              <a:t>世纪下半叶</a:t>
            </a:r>
          </a:p>
        </p:txBody>
      </p:sp>
      <p:sp>
        <p:nvSpPr>
          <p:cNvPr id="20504" name="文本框 43"/>
          <p:cNvSpPr txBox="1">
            <a:spLocks noChangeArrowheads="1"/>
          </p:cNvSpPr>
          <p:nvPr/>
        </p:nvSpPr>
        <p:spPr bwMode="auto">
          <a:xfrm>
            <a:off x="8506884" y="3403601"/>
            <a:ext cx="1744133" cy="369332"/>
          </a:xfrm>
          <a:prstGeom prst="rect">
            <a:avLst/>
          </a:prstGeom>
          <a:noFill/>
          <a:ln w="9525">
            <a:noFill/>
            <a:miter lim="800000"/>
            <a:headEnd/>
            <a:tailEnd/>
          </a:ln>
        </p:spPr>
        <p:txBody>
          <a:bodyPr>
            <a:spAutoFit/>
          </a:bodyPr>
          <a:lstStyle/>
          <a:p>
            <a:r>
              <a:rPr lang="en-US" altLang="zh-CN">
                <a:solidFill>
                  <a:schemeClr val="bg1"/>
                </a:solidFill>
                <a:latin typeface="微软雅黑" pitchFamily="34" charset="-122"/>
                <a:ea typeface="微软雅黑" pitchFamily="34" charset="-122"/>
              </a:rPr>
              <a:t>30</a:t>
            </a:r>
            <a:r>
              <a:rPr lang="zh-CN" altLang="en-US">
                <a:solidFill>
                  <a:schemeClr val="bg1"/>
                </a:solidFill>
                <a:latin typeface="微软雅黑" pitchFamily="34" charset="-122"/>
                <a:ea typeface="微软雅黑" pitchFamily="34" charset="-122"/>
              </a:rPr>
              <a:t>年</a:t>
            </a:r>
          </a:p>
        </p:txBody>
      </p:sp>
      <p:sp>
        <p:nvSpPr>
          <p:cNvPr id="20505" name="文本框 44"/>
          <p:cNvSpPr txBox="1">
            <a:spLocks noChangeArrowheads="1"/>
          </p:cNvSpPr>
          <p:nvPr/>
        </p:nvSpPr>
        <p:spPr bwMode="auto">
          <a:xfrm>
            <a:off x="9218085" y="2885018"/>
            <a:ext cx="1746249"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21</a:t>
            </a:r>
            <a:r>
              <a:rPr lang="zh-CN" altLang="en-US">
                <a:latin typeface="微软雅黑" pitchFamily="34" charset="-122"/>
                <a:ea typeface="微软雅黑" pitchFamily="34" charset="-122"/>
              </a:rPr>
              <a:t>世纪初</a:t>
            </a:r>
          </a:p>
        </p:txBody>
      </p:sp>
      <p:sp>
        <p:nvSpPr>
          <p:cNvPr id="20506" name="文本框 1"/>
          <p:cNvSpPr txBox="1">
            <a:spLocks noChangeArrowheads="1"/>
          </p:cNvSpPr>
          <p:nvPr/>
        </p:nvSpPr>
        <p:spPr bwMode="auto">
          <a:xfrm>
            <a:off x="1828802" y="4201282"/>
            <a:ext cx="2031325" cy="369332"/>
          </a:xfrm>
          <a:prstGeom prst="rect">
            <a:avLst/>
          </a:prstGeom>
          <a:noFill/>
          <a:ln w="9525">
            <a:noFill/>
            <a:miter lim="800000"/>
            <a:headEnd/>
            <a:tailEnd/>
          </a:ln>
        </p:spPr>
        <p:txBody>
          <a:bodyPr wrap="none">
            <a:spAutoFit/>
          </a:bodyPr>
          <a:lstStyle/>
          <a:p>
            <a:r>
              <a:rPr lang="zh-CN" altLang="en-US" dirty="0">
                <a:latin typeface="微软雅黑" pitchFamily="34" charset="-122"/>
                <a:ea typeface="微软雅黑" pitchFamily="34" charset="-122"/>
              </a:rPr>
              <a:t>渔猎时代（石器）</a:t>
            </a:r>
          </a:p>
        </p:txBody>
      </p:sp>
      <p:sp>
        <p:nvSpPr>
          <p:cNvPr id="20507" name="文本框 27"/>
          <p:cNvSpPr txBox="1">
            <a:spLocks noChangeArrowheads="1"/>
          </p:cNvSpPr>
          <p:nvPr/>
        </p:nvSpPr>
        <p:spPr bwMode="auto">
          <a:xfrm>
            <a:off x="5020734" y="4275668"/>
            <a:ext cx="2262158" cy="369332"/>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工业时代（蒸汽机）</a:t>
            </a:r>
          </a:p>
        </p:txBody>
      </p:sp>
      <p:sp>
        <p:nvSpPr>
          <p:cNvPr id="20508" name="文本框 33"/>
          <p:cNvSpPr txBox="1">
            <a:spLocks noChangeArrowheads="1"/>
          </p:cNvSpPr>
          <p:nvPr/>
        </p:nvSpPr>
        <p:spPr bwMode="auto">
          <a:xfrm>
            <a:off x="8597900" y="4203701"/>
            <a:ext cx="2492990" cy="369332"/>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智能时代（神经网路）</a:t>
            </a:r>
          </a:p>
        </p:txBody>
      </p:sp>
    </p:spTree>
    <p:extLst>
      <p:ext uri="{BB962C8B-B14F-4D97-AF65-F5344CB8AC3E}">
        <p14:creationId xmlns:p14="http://schemas.microsoft.com/office/powerpoint/2010/main" val="13041394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55588" y="255076"/>
            <a:ext cx="10972800" cy="528638"/>
          </a:xfrm>
        </p:spPr>
        <p:txBody>
          <a:bodyPr vert="horz" wrap="square" lIns="91440" tIns="45720" rIns="91440" bIns="45720" anchor="ctr"/>
          <a:lstStyle/>
          <a:p>
            <a:pPr algn="ctr" eaLnBrk="1" hangingPunct="1"/>
            <a:r>
              <a:rPr lang="zh-CN" altLang="en-US" sz="3200" b="0" dirty="0">
                <a:latin typeface="Times New Roman" panose="02020603050405020304" pitchFamily="18" charset="0"/>
                <a:ea typeface="黑体" panose="02010609060101010101" pitchFamily="2" charset="-122"/>
                <a:sym typeface="+mn-ea"/>
              </a:rPr>
              <a:t>课后习题</a:t>
            </a:r>
          </a:p>
        </p:txBody>
      </p:sp>
      <p:sp>
        <p:nvSpPr>
          <p:cNvPr id="11268" name="Rectangle 2"/>
          <p:cNvSpPr/>
          <p:nvPr/>
        </p:nvSpPr>
        <p:spPr>
          <a:xfrm>
            <a:off x="0" y="0"/>
            <a:ext cx="12192000" cy="0"/>
          </a:xfrm>
          <a:prstGeom prst="rect">
            <a:avLst/>
          </a:prstGeom>
          <a:noFill/>
          <a:ln w="9525">
            <a:noFill/>
          </a:ln>
        </p:spPr>
        <p:txBody>
          <a:bodyPr wrap="none" anchor="ctr">
            <a:spAutoFit/>
          </a:bodyPr>
          <a:lstStyle/>
          <a:p>
            <a:endParaRPr lang="zh-CN" altLang="en-US" dirty="0">
              <a:latin typeface="Arial" panose="020B0604020202020204" pitchFamily="34" charset="0"/>
              <a:ea typeface="黑体" panose="02010609060101010101" pitchFamily="2" charset="-122"/>
            </a:endParaRPr>
          </a:p>
        </p:txBody>
      </p:sp>
      <p:sp>
        <p:nvSpPr>
          <p:cNvPr id="73732" name="Rectangle 3"/>
          <p:cNvSpPr>
            <a:spLocks noGrp="1"/>
          </p:cNvSpPr>
          <p:nvPr>
            <p:ph idx="1"/>
          </p:nvPr>
        </p:nvSpPr>
        <p:spPr>
          <a:xfrm>
            <a:off x="255905" y="1005205"/>
            <a:ext cx="10972800" cy="5341620"/>
          </a:xfrm>
        </p:spPr>
        <p:txBody>
          <a:bodyPr vert="horz" wrap="square" lIns="91440" tIns="45720" rIns="91440" bIns="45720" anchor="t"/>
          <a:lstStyle/>
          <a:p>
            <a:pPr algn="just">
              <a:lnSpc>
                <a:spcPct val="156000"/>
              </a:lnSpc>
              <a:spcBef>
                <a:spcPts val="140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1.</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什么是人工智能？人工智能的意义和目标是什么？</a:t>
            </a:r>
          </a:p>
          <a:p>
            <a:pPr algn="just">
              <a:lnSpc>
                <a:spcPct val="156000"/>
              </a:lnSpc>
              <a:spcBef>
                <a:spcPts val="140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2.</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驱动新一代人工智能发展与进步的关键因素有哪些？</a:t>
            </a:r>
          </a:p>
          <a:p>
            <a:pPr algn="just">
              <a:lnSpc>
                <a:spcPct val="156000"/>
              </a:lnSpc>
              <a:spcBef>
                <a:spcPts val="140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3.</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人工智能有哪三大流派？各种有哪些特点和代表性研究成果？</a:t>
            </a:r>
          </a:p>
          <a:p>
            <a:pPr algn="just">
              <a:lnSpc>
                <a:spcPct val="156000"/>
              </a:lnSpc>
              <a:spcBef>
                <a:spcPts val="140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4.</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新一代人工智能的关键技术有哪些？</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谢谢聆听！</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133725" cy="1801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9929" y="0"/>
            <a:ext cx="1255235" cy="1581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954618" y="421218"/>
            <a:ext cx="3016249" cy="441211"/>
          </a:xfrm>
          <a:prstGeom prst="rect">
            <a:avLst/>
          </a:prstGeom>
          <a:noFill/>
        </p:spPr>
        <p:txBody>
          <a:bodyPr lIns="91440" tIns="45720" rIns="91440" bIns="45720">
            <a:spAutoFit/>
          </a:bodyPr>
          <a:lstStyle/>
          <a:p>
            <a:pPr fontAlgn="auto">
              <a:spcBef>
                <a:spcPts val="0"/>
              </a:spcBef>
              <a:spcAft>
                <a:spcPts val="0"/>
              </a:spcAft>
              <a:defRPr/>
            </a:pPr>
            <a:r>
              <a:rPr lang="zh-CN" altLang="en-US" sz="2267" b="1" dirty="0">
                <a:solidFill>
                  <a:srgbClr val="1B4367"/>
                </a:solidFill>
                <a:latin typeface="+mn-lt"/>
                <a:ea typeface="+mn-ea"/>
                <a:cs typeface="+mn-ea"/>
                <a:sym typeface="+mn-lt"/>
              </a:rPr>
              <a:t>新技术引领时代变迁</a:t>
            </a:r>
          </a:p>
        </p:txBody>
      </p:sp>
      <p:cxnSp>
        <p:nvCxnSpPr>
          <p:cNvPr id="3" name="直接连接符 2"/>
          <p:cNvCxnSpPr/>
          <p:nvPr/>
        </p:nvCxnSpPr>
        <p:spPr>
          <a:xfrm>
            <a:off x="1032934" y="876300"/>
            <a:ext cx="6392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3" name="箭头: 右 12"/>
          <p:cNvSpPr/>
          <p:nvPr/>
        </p:nvSpPr>
        <p:spPr>
          <a:xfrm>
            <a:off x="804333" y="3979333"/>
            <a:ext cx="11057467" cy="645584"/>
          </a:xfrm>
          <a:prstGeom prst="rightArrow">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4" name="椭圆 13"/>
          <p:cNvSpPr/>
          <p:nvPr/>
        </p:nvSpPr>
        <p:spPr>
          <a:xfrm>
            <a:off x="1602318" y="4015317"/>
            <a:ext cx="563033" cy="5312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椭圆 28"/>
          <p:cNvSpPr/>
          <p:nvPr/>
        </p:nvSpPr>
        <p:spPr>
          <a:xfrm>
            <a:off x="8257118" y="4025901"/>
            <a:ext cx="560916" cy="53128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椭圆 29"/>
          <p:cNvSpPr/>
          <p:nvPr/>
        </p:nvSpPr>
        <p:spPr>
          <a:xfrm>
            <a:off x="6053667" y="4006851"/>
            <a:ext cx="560917" cy="5312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椭圆 31"/>
          <p:cNvSpPr/>
          <p:nvPr/>
        </p:nvSpPr>
        <p:spPr>
          <a:xfrm>
            <a:off x="3778251" y="4025901"/>
            <a:ext cx="560916" cy="53128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椭圆 32"/>
          <p:cNvSpPr/>
          <p:nvPr/>
        </p:nvSpPr>
        <p:spPr>
          <a:xfrm>
            <a:off x="10460567" y="4017434"/>
            <a:ext cx="560917"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585" name="文本框 35"/>
          <p:cNvSpPr txBox="1">
            <a:spLocks noChangeArrowheads="1"/>
          </p:cNvSpPr>
          <p:nvPr/>
        </p:nvSpPr>
        <p:spPr bwMode="auto">
          <a:xfrm>
            <a:off x="1339851" y="4688418"/>
            <a:ext cx="1885949"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1605</a:t>
            </a:r>
            <a:r>
              <a:rPr lang="zh-CN" altLang="en-US">
                <a:latin typeface="微软雅黑" pitchFamily="34" charset="-122"/>
                <a:ea typeface="微软雅黑" pitchFamily="34" charset="-122"/>
              </a:rPr>
              <a:t>年</a:t>
            </a:r>
          </a:p>
        </p:txBody>
      </p:sp>
      <p:sp>
        <p:nvSpPr>
          <p:cNvPr id="24586" name="文本框 36"/>
          <p:cNvSpPr txBox="1">
            <a:spLocks noChangeArrowheads="1"/>
          </p:cNvSpPr>
          <p:nvPr/>
        </p:nvSpPr>
        <p:spPr bwMode="auto">
          <a:xfrm>
            <a:off x="3551767" y="4688418"/>
            <a:ext cx="1581151"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1920</a:t>
            </a:r>
            <a:r>
              <a:rPr lang="zh-CN" altLang="en-US">
                <a:latin typeface="微软雅黑" pitchFamily="34" charset="-122"/>
                <a:ea typeface="微软雅黑" pitchFamily="34" charset="-122"/>
              </a:rPr>
              <a:t>年</a:t>
            </a:r>
          </a:p>
        </p:txBody>
      </p:sp>
      <p:sp>
        <p:nvSpPr>
          <p:cNvPr id="24587" name="文本框 40"/>
          <p:cNvSpPr txBox="1">
            <a:spLocks noChangeArrowheads="1"/>
          </p:cNvSpPr>
          <p:nvPr/>
        </p:nvSpPr>
        <p:spPr bwMode="auto">
          <a:xfrm>
            <a:off x="5791200" y="4652434"/>
            <a:ext cx="1744133"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1925</a:t>
            </a:r>
            <a:r>
              <a:rPr lang="zh-CN" altLang="en-US">
                <a:latin typeface="微软雅黑" pitchFamily="34" charset="-122"/>
                <a:ea typeface="微软雅黑" pitchFamily="34" charset="-122"/>
              </a:rPr>
              <a:t>年</a:t>
            </a:r>
          </a:p>
        </p:txBody>
      </p:sp>
      <p:sp>
        <p:nvSpPr>
          <p:cNvPr id="24588" name="文本框 44"/>
          <p:cNvSpPr txBox="1">
            <a:spLocks noChangeArrowheads="1"/>
          </p:cNvSpPr>
          <p:nvPr/>
        </p:nvSpPr>
        <p:spPr bwMode="auto">
          <a:xfrm>
            <a:off x="8036985" y="4629152"/>
            <a:ext cx="1746249"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1967</a:t>
            </a:r>
            <a:r>
              <a:rPr lang="zh-CN" altLang="en-US">
                <a:latin typeface="微软雅黑" pitchFamily="34" charset="-122"/>
                <a:ea typeface="微软雅黑" pitchFamily="34" charset="-122"/>
              </a:rPr>
              <a:t>年</a:t>
            </a:r>
          </a:p>
        </p:txBody>
      </p:sp>
      <p:sp>
        <p:nvSpPr>
          <p:cNvPr id="24589" name="文本框 18"/>
          <p:cNvSpPr txBox="1">
            <a:spLocks noChangeArrowheads="1"/>
          </p:cNvSpPr>
          <p:nvPr/>
        </p:nvSpPr>
        <p:spPr bwMode="auto">
          <a:xfrm>
            <a:off x="42559" y="1619251"/>
            <a:ext cx="677108" cy="3530600"/>
          </a:xfrm>
          <a:prstGeom prst="rect">
            <a:avLst/>
          </a:prstGeom>
          <a:noFill/>
          <a:ln w="9525">
            <a:noFill/>
            <a:miter lim="800000"/>
            <a:headEnd/>
            <a:tailEnd/>
          </a:ln>
        </p:spPr>
        <p:txBody>
          <a:bodyPr vert="eaVert">
            <a:spAutoFit/>
          </a:bodyPr>
          <a:lstStyle/>
          <a:p>
            <a:r>
              <a:rPr lang="zh-CN" altLang="en-US" sz="3200">
                <a:solidFill>
                  <a:srgbClr val="C00000"/>
                </a:solidFill>
                <a:latin typeface="微软雅黑" pitchFamily="34" charset="-122"/>
                <a:ea typeface="微软雅黑" pitchFamily="34" charset="-122"/>
              </a:rPr>
              <a:t>传媒是人眼延伸</a:t>
            </a:r>
          </a:p>
        </p:txBody>
      </p:sp>
      <p:pic>
        <p:nvPicPr>
          <p:cNvPr id="24590" name="图片 5"/>
          <p:cNvPicPr>
            <a:picLocks noChangeAspect="1"/>
          </p:cNvPicPr>
          <p:nvPr/>
        </p:nvPicPr>
        <p:blipFill>
          <a:blip r:embed="rId3" cstate="print"/>
          <a:srcRect/>
          <a:stretch>
            <a:fillRect/>
          </a:stretch>
        </p:blipFill>
        <p:spPr bwMode="auto">
          <a:xfrm>
            <a:off x="975785" y="1170517"/>
            <a:ext cx="1900767" cy="2537883"/>
          </a:xfrm>
          <a:prstGeom prst="rect">
            <a:avLst/>
          </a:prstGeom>
          <a:noFill/>
          <a:ln w="9525">
            <a:noFill/>
            <a:miter lim="800000"/>
            <a:headEnd/>
            <a:tailEnd/>
          </a:ln>
        </p:spPr>
      </p:pic>
      <p:pic>
        <p:nvPicPr>
          <p:cNvPr id="24591" name="图片 6"/>
          <p:cNvPicPr>
            <a:picLocks noChangeAspect="1"/>
          </p:cNvPicPr>
          <p:nvPr/>
        </p:nvPicPr>
        <p:blipFill>
          <a:blip r:embed="rId4" cstate="print"/>
          <a:srcRect/>
          <a:stretch>
            <a:fillRect/>
          </a:stretch>
        </p:blipFill>
        <p:spPr bwMode="auto">
          <a:xfrm>
            <a:off x="3115734" y="1170518"/>
            <a:ext cx="1951567" cy="2559049"/>
          </a:xfrm>
          <a:prstGeom prst="rect">
            <a:avLst/>
          </a:prstGeom>
          <a:noFill/>
          <a:ln w="9525">
            <a:noFill/>
            <a:miter lim="800000"/>
            <a:headEnd/>
            <a:tailEnd/>
          </a:ln>
        </p:spPr>
      </p:pic>
      <p:pic>
        <p:nvPicPr>
          <p:cNvPr id="24592" name="图片 7"/>
          <p:cNvPicPr>
            <a:picLocks noChangeAspect="1"/>
          </p:cNvPicPr>
          <p:nvPr/>
        </p:nvPicPr>
        <p:blipFill>
          <a:blip r:embed="rId5" cstate="print"/>
          <a:srcRect/>
          <a:stretch>
            <a:fillRect/>
          </a:stretch>
        </p:blipFill>
        <p:spPr bwMode="auto">
          <a:xfrm>
            <a:off x="5340351" y="1170517"/>
            <a:ext cx="1917700" cy="2573867"/>
          </a:xfrm>
          <a:prstGeom prst="rect">
            <a:avLst/>
          </a:prstGeom>
          <a:noFill/>
          <a:ln w="9525">
            <a:noFill/>
            <a:miter lim="800000"/>
            <a:headEnd/>
            <a:tailEnd/>
          </a:ln>
        </p:spPr>
      </p:pic>
      <p:pic>
        <p:nvPicPr>
          <p:cNvPr id="24593" name="图片 8"/>
          <p:cNvPicPr>
            <a:picLocks noChangeAspect="1"/>
          </p:cNvPicPr>
          <p:nvPr/>
        </p:nvPicPr>
        <p:blipFill>
          <a:blip r:embed="rId6" cstate="print"/>
          <a:srcRect/>
          <a:stretch>
            <a:fillRect/>
          </a:stretch>
        </p:blipFill>
        <p:spPr bwMode="auto">
          <a:xfrm>
            <a:off x="9800167" y="1162051"/>
            <a:ext cx="1917700" cy="2582333"/>
          </a:xfrm>
          <a:prstGeom prst="rect">
            <a:avLst/>
          </a:prstGeom>
          <a:noFill/>
          <a:ln w="9525">
            <a:noFill/>
            <a:miter lim="800000"/>
            <a:headEnd/>
            <a:tailEnd/>
          </a:ln>
        </p:spPr>
      </p:pic>
      <p:pic>
        <p:nvPicPr>
          <p:cNvPr id="24594" name="图片 9"/>
          <p:cNvPicPr>
            <a:picLocks noChangeAspect="1"/>
          </p:cNvPicPr>
          <p:nvPr/>
        </p:nvPicPr>
        <p:blipFill>
          <a:blip r:embed="rId7" cstate="print"/>
          <a:srcRect/>
          <a:stretch>
            <a:fillRect/>
          </a:stretch>
        </p:blipFill>
        <p:spPr bwMode="auto">
          <a:xfrm>
            <a:off x="7533218" y="1162051"/>
            <a:ext cx="1917700" cy="2575983"/>
          </a:xfrm>
          <a:prstGeom prst="rect">
            <a:avLst/>
          </a:prstGeom>
          <a:noFill/>
          <a:ln w="9525">
            <a:noFill/>
            <a:miter lim="800000"/>
            <a:headEnd/>
            <a:tailEnd/>
          </a:ln>
        </p:spPr>
      </p:pic>
      <p:sp>
        <p:nvSpPr>
          <p:cNvPr id="24595" name="文本框 33"/>
          <p:cNvSpPr txBox="1">
            <a:spLocks noChangeArrowheads="1"/>
          </p:cNvSpPr>
          <p:nvPr/>
        </p:nvSpPr>
        <p:spPr bwMode="auto">
          <a:xfrm>
            <a:off x="10284884" y="4646085"/>
            <a:ext cx="1744133" cy="369332"/>
          </a:xfrm>
          <a:prstGeom prst="rect">
            <a:avLst/>
          </a:prstGeom>
          <a:noFill/>
          <a:ln w="9525">
            <a:noFill/>
            <a:miter lim="800000"/>
            <a:headEnd/>
            <a:tailEnd/>
          </a:ln>
        </p:spPr>
        <p:txBody>
          <a:bodyPr>
            <a:spAutoFit/>
          </a:bodyPr>
          <a:lstStyle/>
          <a:p>
            <a:r>
              <a:rPr lang="en-US" altLang="zh-CN" dirty="0">
                <a:latin typeface="微软雅黑" pitchFamily="34" charset="-122"/>
                <a:ea typeface="微软雅黑" pitchFamily="34" charset="-122"/>
              </a:rPr>
              <a:t>2019</a:t>
            </a:r>
            <a:r>
              <a:rPr lang="zh-CN" altLang="en-US" dirty="0">
                <a:latin typeface="微软雅黑" pitchFamily="34" charset="-122"/>
                <a:ea typeface="微软雅黑" pitchFamily="34" charset="-122"/>
              </a:rPr>
              <a:t>年</a:t>
            </a:r>
          </a:p>
        </p:txBody>
      </p:sp>
      <p:sp>
        <p:nvSpPr>
          <p:cNvPr id="24596" name="文本框 20"/>
          <p:cNvSpPr txBox="1">
            <a:spLocks noChangeArrowheads="1"/>
          </p:cNvSpPr>
          <p:nvPr/>
        </p:nvSpPr>
        <p:spPr bwMode="auto">
          <a:xfrm>
            <a:off x="954618" y="5020734"/>
            <a:ext cx="2051049" cy="923330"/>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荷兰发性第一份印刷报纸</a:t>
            </a:r>
            <a:r>
              <a:rPr lang="en-US" altLang="zh-CN">
                <a:latin typeface="微软雅黑" pitchFamily="34" charset="-122"/>
                <a:ea typeface="微软雅黑" pitchFamily="34" charset="-122"/>
              </a:rPr>
              <a:t>——《</a:t>
            </a:r>
            <a:r>
              <a:rPr lang="zh-CN" altLang="en-US">
                <a:latin typeface="微软雅黑" pitchFamily="34" charset="-122"/>
                <a:ea typeface="微软雅黑" pitchFamily="34" charset="-122"/>
              </a:rPr>
              <a:t>新闻纪事报</a:t>
            </a:r>
            <a:r>
              <a:rPr lang="en-US" altLang="zh-CN">
                <a:latin typeface="微软雅黑" pitchFamily="34" charset="-122"/>
                <a:ea typeface="微软雅黑" pitchFamily="34" charset="-122"/>
              </a:rPr>
              <a:t>》</a:t>
            </a:r>
            <a:endParaRPr lang="zh-CN" altLang="en-US">
              <a:latin typeface="微软雅黑" pitchFamily="34" charset="-122"/>
              <a:ea typeface="微软雅黑" pitchFamily="34" charset="-122"/>
            </a:endParaRPr>
          </a:p>
        </p:txBody>
      </p:sp>
      <p:sp>
        <p:nvSpPr>
          <p:cNvPr id="24597" name="文本框 21"/>
          <p:cNvSpPr txBox="1">
            <a:spLocks noChangeArrowheads="1"/>
          </p:cNvSpPr>
          <p:nvPr/>
        </p:nvSpPr>
        <p:spPr bwMode="auto">
          <a:xfrm>
            <a:off x="3221567" y="5020734"/>
            <a:ext cx="1744133" cy="923330"/>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世界上第一个官博电台在美国开始播音</a:t>
            </a:r>
          </a:p>
        </p:txBody>
      </p:sp>
      <p:sp>
        <p:nvSpPr>
          <p:cNvPr id="24598" name="文本框 22"/>
          <p:cNvSpPr txBox="1">
            <a:spLocks noChangeArrowheads="1"/>
          </p:cNvSpPr>
          <p:nvPr/>
        </p:nvSpPr>
        <p:spPr bwMode="auto">
          <a:xfrm>
            <a:off x="5393267" y="4933951"/>
            <a:ext cx="1885951" cy="923330"/>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拜尔德在英国首次成功装配世界第一台电视机</a:t>
            </a:r>
          </a:p>
        </p:txBody>
      </p:sp>
      <p:sp>
        <p:nvSpPr>
          <p:cNvPr id="24599" name="文本框 23"/>
          <p:cNvSpPr txBox="1">
            <a:spLocks noChangeArrowheads="1"/>
          </p:cNvSpPr>
          <p:nvPr/>
        </p:nvSpPr>
        <p:spPr bwMode="auto">
          <a:xfrm>
            <a:off x="7738534" y="4868333"/>
            <a:ext cx="1885951" cy="1477328"/>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戈尔德马克提出新媒体概念，包括互联网，手机</a:t>
            </a:r>
            <a:r>
              <a:rPr lang="en-US" altLang="zh-CN">
                <a:latin typeface="微软雅黑" pitchFamily="34" charset="-122"/>
                <a:ea typeface="微软雅黑" pitchFamily="34" charset="-122"/>
              </a:rPr>
              <a:t>APP</a:t>
            </a:r>
            <a:r>
              <a:rPr lang="zh-CN" altLang="en-US">
                <a:latin typeface="微软雅黑" pitchFamily="34" charset="-122"/>
                <a:ea typeface="微软雅黑" pitchFamily="34" charset="-122"/>
              </a:rPr>
              <a:t>等一切数字媒体</a:t>
            </a:r>
          </a:p>
        </p:txBody>
      </p:sp>
      <p:sp>
        <p:nvSpPr>
          <p:cNvPr id="24600" name="文本框 24"/>
          <p:cNvSpPr txBox="1">
            <a:spLocks noChangeArrowheads="1"/>
          </p:cNvSpPr>
          <p:nvPr/>
        </p:nvSpPr>
        <p:spPr bwMode="auto">
          <a:xfrm>
            <a:off x="9624484" y="5003801"/>
            <a:ext cx="2616200" cy="1200329"/>
          </a:xfrm>
          <a:prstGeom prst="rect">
            <a:avLst/>
          </a:prstGeom>
          <a:noFill/>
          <a:ln w="9525">
            <a:noFill/>
            <a:miter lim="800000"/>
            <a:headEnd/>
            <a:tailEnd/>
          </a:ln>
        </p:spPr>
        <p:txBody>
          <a:bodyPr wrap="square">
            <a:spAutoFit/>
          </a:bodyPr>
          <a:lstStyle/>
          <a:p>
            <a:r>
              <a:rPr lang="zh-CN" altLang="en-US" dirty="0">
                <a:latin typeface="微软雅黑" pitchFamily="34" charset="-122"/>
                <a:ea typeface="微软雅黑" pitchFamily="34" charset="-122"/>
              </a:rPr>
              <a:t>微信用户月活</a:t>
            </a:r>
            <a:r>
              <a:rPr lang="en-US" altLang="zh-CN" dirty="0">
                <a:latin typeface="微软雅黑" pitchFamily="34" charset="-122"/>
                <a:ea typeface="微软雅黑" pitchFamily="34" charset="-122"/>
              </a:rPr>
              <a:t>11.5</a:t>
            </a:r>
            <a:r>
              <a:rPr lang="zh-CN" altLang="en-US" dirty="0">
                <a:latin typeface="微软雅黑" pitchFamily="34" charset="-122"/>
                <a:ea typeface="微软雅黑" pitchFamily="34" charset="-122"/>
              </a:rPr>
              <a:t>亿</a:t>
            </a:r>
            <a:r>
              <a:rPr lang="en-US" altLang="zh-CN" dirty="0">
                <a:latin typeface="微软雅黑" pitchFamily="34" charset="-122"/>
                <a:ea typeface="微软雅黑" pitchFamily="34" charset="-122"/>
              </a:rPr>
              <a:t>+</a:t>
            </a:r>
          </a:p>
          <a:p>
            <a:r>
              <a:rPr lang="zh-CN" altLang="en-US" dirty="0">
                <a:latin typeface="微软雅黑" pitchFamily="34" charset="-122"/>
                <a:ea typeface="微软雅黑" pitchFamily="34" charset="-122"/>
              </a:rPr>
              <a:t>新浪微博月活</a:t>
            </a:r>
            <a:r>
              <a:rPr lang="en-US" altLang="zh-CN" dirty="0">
                <a:latin typeface="微软雅黑" pitchFamily="34" charset="-122"/>
                <a:ea typeface="微软雅黑" pitchFamily="34" charset="-122"/>
              </a:rPr>
              <a:t>4.65</a:t>
            </a:r>
            <a:r>
              <a:rPr lang="zh-CN" altLang="en-US" dirty="0">
                <a:latin typeface="微软雅黑" pitchFamily="34" charset="-122"/>
                <a:ea typeface="微软雅黑" pitchFamily="34" charset="-122"/>
              </a:rPr>
              <a:t>亿</a:t>
            </a:r>
            <a:r>
              <a:rPr lang="en-US" altLang="zh-CN" dirty="0">
                <a:latin typeface="微软雅黑" pitchFamily="34" charset="-122"/>
                <a:ea typeface="微软雅黑" pitchFamily="34" charset="-122"/>
              </a:rPr>
              <a:t>+</a:t>
            </a:r>
          </a:p>
          <a:p>
            <a:r>
              <a:rPr lang="zh-CN" altLang="en-US" dirty="0">
                <a:latin typeface="微软雅黑" pitchFamily="34" charset="-122"/>
                <a:ea typeface="微软雅黑" pitchFamily="34" charset="-122"/>
              </a:rPr>
              <a:t>今日头条日活</a:t>
            </a:r>
            <a:r>
              <a:rPr lang="en-US" altLang="zh-CN" dirty="0">
                <a:latin typeface="微软雅黑" pitchFamily="34" charset="-122"/>
                <a:ea typeface="微软雅黑" pitchFamily="34" charset="-122"/>
              </a:rPr>
              <a:t>2.6</a:t>
            </a:r>
            <a:r>
              <a:rPr lang="zh-CN" altLang="en-US" dirty="0">
                <a:latin typeface="微软雅黑" pitchFamily="34" charset="-122"/>
                <a:ea typeface="微软雅黑" pitchFamily="34" charset="-122"/>
              </a:rPr>
              <a:t>亿</a:t>
            </a:r>
            <a:r>
              <a:rPr lang="en-US" altLang="zh-CN" dirty="0">
                <a:latin typeface="微软雅黑" pitchFamily="34" charset="-122"/>
                <a:ea typeface="微软雅黑" pitchFamily="34" charset="-122"/>
              </a:rPr>
              <a:t>+</a:t>
            </a:r>
          </a:p>
          <a:p>
            <a:r>
              <a:rPr lang="zh-CN" altLang="en-US" dirty="0">
                <a:latin typeface="微软雅黑" pitchFamily="34" charset="-122"/>
                <a:ea typeface="微软雅黑" pitchFamily="34" charset="-122"/>
              </a:rPr>
              <a:t>抖音用户月活</a:t>
            </a:r>
            <a:r>
              <a:rPr lang="en-US" altLang="zh-CN" dirty="0">
                <a:latin typeface="微软雅黑" pitchFamily="34" charset="-122"/>
                <a:ea typeface="微软雅黑" pitchFamily="34" charset="-122"/>
              </a:rPr>
              <a:t>3.2</a:t>
            </a:r>
            <a:r>
              <a:rPr lang="zh-CN" altLang="en-US" dirty="0">
                <a:latin typeface="微软雅黑" pitchFamily="34" charset="-122"/>
                <a:ea typeface="微软雅黑" pitchFamily="34" charset="-122"/>
              </a:rPr>
              <a:t>亿</a:t>
            </a:r>
            <a:r>
              <a:rPr lang="en-US" altLang="zh-CN"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035052" y="175685"/>
            <a:ext cx="3016249" cy="441211"/>
          </a:xfrm>
          <a:prstGeom prst="rect">
            <a:avLst/>
          </a:prstGeom>
          <a:noFill/>
        </p:spPr>
        <p:txBody>
          <a:bodyPr lIns="91440" tIns="45720" rIns="91440" bIns="45720">
            <a:spAutoFit/>
          </a:bodyPr>
          <a:lstStyle/>
          <a:p>
            <a:pPr fontAlgn="auto">
              <a:spcBef>
                <a:spcPts val="0"/>
              </a:spcBef>
              <a:spcAft>
                <a:spcPts val="0"/>
              </a:spcAft>
              <a:defRPr/>
            </a:pPr>
            <a:r>
              <a:rPr lang="zh-CN" altLang="en-US" sz="2267" b="1" dirty="0">
                <a:solidFill>
                  <a:srgbClr val="1B4367"/>
                </a:solidFill>
                <a:latin typeface="+mn-lt"/>
                <a:ea typeface="+mn-ea"/>
                <a:cs typeface="+mn-ea"/>
                <a:sym typeface="+mn-lt"/>
              </a:rPr>
              <a:t>新技术引领时代变迁</a:t>
            </a:r>
          </a:p>
        </p:txBody>
      </p:sp>
      <p:cxnSp>
        <p:nvCxnSpPr>
          <p:cNvPr id="3" name="直接连接符 2"/>
          <p:cNvCxnSpPr/>
          <p:nvPr/>
        </p:nvCxnSpPr>
        <p:spPr>
          <a:xfrm>
            <a:off x="1145118" y="658284"/>
            <a:ext cx="6392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3" name="箭头: 右 12"/>
          <p:cNvSpPr/>
          <p:nvPr/>
        </p:nvSpPr>
        <p:spPr>
          <a:xfrm>
            <a:off x="1145118" y="2169584"/>
            <a:ext cx="10866967" cy="573616"/>
          </a:xfrm>
          <a:prstGeom prst="rightArrow">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4" name="椭圆 13"/>
          <p:cNvSpPr/>
          <p:nvPr/>
        </p:nvSpPr>
        <p:spPr>
          <a:xfrm>
            <a:off x="4578351" y="2275417"/>
            <a:ext cx="560916" cy="5312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椭圆 32"/>
          <p:cNvSpPr/>
          <p:nvPr/>
        </p:nvSpPr>
        <p:spPr>
          <a:xfrm>
            <a:off x="7092951" y="2241551"/>
            <a:ext cx="560916"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630" name="文本框 44"/>
          <p:cNvSpPr txBox="1">
            <a:spLocks noChangeArrowheads="1"/>
          </p:cNvSpPr>
          <p:nvPr/>
        </p:nvSpPr>
        <p:spPr bwMode="auto">
          <a:xfrm>
            <a:off x="4385734" y="2758018"/>
            <a:ext cx="1744133"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1876</a:t>
            </a:r>
            <a:r>
              <a:rPr lang="zh-CN" altLang="en-US">
                <a:latin typeface="微软雅黑" pitchFamily="34" charset="-122"/>
                <a:ea typeface="微软雅黑" pitchFamily="34" charset="-122"/>
              </a:rPr>
              <a:t>年</a:t>
            </a:r>
          </a:p>
        </p:txBody>
      </p:sp>
      <p:sp>
        <p:nvSpPr>
          <p:cNvPr id="26631" name="文本框 18"/>
          <p:cNvSpPr txBox="1">
            <a:spLocks noChangeArrowheads="1"/>
          </p:cNvSpPr>
          <p:nvPr/>
        </p:nvSpPr>
        <p:spPr bwMode="auto">
          <a:xfrm>
            <a:off x="233059" y="1621367"/>
            <a:ext cx="677108" cy="3530600"/>
          </a:xfrm>
          <a:prstGeom prst="rect">
            <a:avLst/>
          </a:prstGeom>
          <a:noFill/>
          <a:ln w="9525">
            <a:noFill/>
            <a:miter lim="800000"/>
            <a:headEnd/>
            <a:tailEnd/>
          </a:ln>
        </p:spPr>
        <p:txBody>
          <a:bodyPr vert="eaVert">
            <a:spAutoFit/>
          </a:bodyPr>
          <a:lstStyle/>
          <a:p>
            <a:r>
              <a:rPr lang="zh-CN" altLang="en-US" sz="3200">
                <a:solidFill>
                  <a:srgbClr val="C00000"/>
                </a:solidFill>
                <a:latin typeface="微软雅黑" pitchFamily="34" charset="-122"/>
                <a:ea typeface="微软雅黑" pitchFamily="34" charset="-122"/>
              </a:rPr>
              <a:t>电话是人耳延伸</a:t>
            </a:r>
          </a:p>
        </p:txBody>
      </p:sp>
      <p:sp>
        <p:nvSpPr>
          <p:cNvPr id="26632" name="文本框 33"/>
          <p:cNvSpPr txBox="1">
            <a:spLocks noChangeArrowheads="1"/>
          </p:cNvSpPr>
          <p:nvPr/>
        </p:nvSpPr>
        <p:spPr bwMode="auto">
          <a:xfrm>
            <a:off x="6927851" y="2738968"/>
            <a:ext cx="1744133"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1956</a:t>
            </a:r>
            <a:r>
              <a:rPr lang="zh-CN" altLang="en-US">
                <a:latin typeface="微软雅黑" pitchFamily="34" charset="-122"/>
                <a:ea typeface="微软雅黑" pitchFamily="34" charset="-122"/>
              </a:rPr>
              <a:t>年</a:t>
            </a:r>
          </a:p>
        </p:txBody>
      </p:sp>
      <p:pic>
        <p:nvPicPr>
          <p:cNvPr id="26633" name="图片 1"/>
          <p:cNvPicPr>
            <a:picLocks noChangeAspect="1"/>
          </p:cNvPicPr>
          <p:nvPr/>
        </p:nvPicPr>
        <p:blipFill>
          <a:blip r:embed="rId3" cstate="print"/>
          <a:srcRect/>
          <a:stretch>
            <a:fillRect/>
          </a:stretch>
        </p:blipFill>
        <p:spPr bwMode="auto">
          <a:xfrm>
            <a:off x="4165601" y="795867"/>
            <a:ext cx="1386417" cy="1145117"/>
          </a:xfrm>
          <a:prstGeom prst="rect">
            <a:avLst/>
          </a:prstGeom>
          <a:noFill/>
          <a:ln w="9525">
            <a:noFill/>
            <a:miter lim="800000"/>
            <a:headEnd/>
            <a:tailEnd/>
          </a:ln>
        </p:spPr>
      </p:pic>
      <p:pic>
        <p:nvPicPr>
          <p:cNvPr id="26634" name="图片 3"/>
          <p:cNvPicPr>
            <a:picLocks noChangeAspect="1"/>
          </p:cNvPicPr>
          <p:nvPr/>
        </p:nvPicPr>
        <p:blipFill>
          <a:blip r:embed="rId4" cstate="print"/>
          <a:srcRect/>
          <a:stretch>
            <a:fillRect/>
          </a:stretch>
        </p:blipFill>
        <p:spPr bwMode="auto">
          <a:xfrm>
            <a:off x="7061200" y="795867"/>
            <a:ext cx="1566333" cy="1151467"/>
          </a:xfrm>
          <a:prstGeom prst="rect">
            <a:avLst/>
          </a:prstGeom>
          <a:noFill/>
          <a:ln w="9525">
            <a:noFill/>
            <a:miter lim="800000"/>
            <a:headEnd/>
            <a:tailEnd/>
          </a:ln>
        </p:spPr>
      </p:pic>
      <p:pic>
        <p:nvPicPr>
          <p:cNvPr id="26635" name="图片 4"/>
          <p:cNvPicPr>
            <a:picLocks noChangeAspect="1"/>
          </p:cNvPicPr>
          <p:nvPr/>
        </p:nvPicPr>
        <p:blipFill>
          <a:blip r:embed="rId5" cstate="print"/>
          <a:srcRect/>
          <a:stretch>
            <a:fillRect/>
          </a:stretch>
        </p:blipFill>
        <p:spPr bwMode="auto">
          <a:xfrm>
            <a:off x="1265767" y="3077633"/>
            <a:ext cx="1424517" cy="1354667"/>
          </a:xfrm>
          <a:prstGeom prst="rect">
            <a:avLst/>
          </a:prstGeom>
          <a:noFill/>
          <a:ln w="9525">
            <a:noFill/>
            <a:miter lim="800000"/>
            <a:headEnd/>
            <a:tailEnd/>
          </a:ln>
        </p:spPr>
      </p:pic>
      <p:pic>
        <p:nvPicPr>
          <p:cNvPr id="26636" name="图片 10"/>
          <p:cNvPicPr>
            <a:picLocks noChangeAspect="1"/>
          </p:cNvPicPr>
          <p:nvPr/>
        </p:nvPicPr>
        <p:blipFill>
          <a:blip r:embed="rId6" cstate="print"/>
          <a:srcRect/>
          <a:stretch>
            <a:fillRect/>
          </a:stretch>
        </p:blipFill>
        <p:spPr bwMode="auto">
          <a:xfrm>
            <a:off x="3225801" y="3094567"/>
            <a:ext cx="1341967" cy="1371600"/>
          </a:xfrm>
          <a:prstGeom prst="rect">
            <a:avLst/>
          </a:prstGeom>
          <a:noFill/>
          <a:ln w="9525">
            <a:noFill/>
            <a:miter lim="800000"/>
            <a:headEnd/>
            <a:tailEnd/>
          </a:ln>
        </p:spPr>
      </p:pic>
      <p:pic>
        <p:nvPicPr>
          <p:cNvPr id="26637" name="图片 11"/>
          <p:cNvPicPr>
            <a:picLocks noChangeAspect="1"/>
          </p:cNvPicPr>
          <p:nvPr/>
        </p:nvPicPr>
        <p:blipFill>
          <a:blip r:embed="rId7" cstate="print"/>
          <a:srcRect/>
          <a:stretch>
            <a:fillRect/>
          </a:stretch>
        </p:blipFill>
        <p:spPr bwMode="auto">
          <a:xfrm>
            <a:off x="5353051" y="3143251"/>
            <a:ext cx="1341967" cy="1333500"/>
          </a:xfrm>
          <a:prstGeom prst="rect">
            <a:avLst/>
          </a:prstGeom>
          <a:noFill/>
          <a:ln w="9525">
            <a:noFill/>
            <a:miter lim="800000"/>
            <a:headEnd/>
            <a:tailEnd/>
          </a:ln>
        </p:spPr>
      </p:pic>
      <p:pic>
        <p:nvPicPr>
          <p:cNvPr id="26638" name="图片 14"/>
          <p:cNvPicPr>
            <a:picLocks noChangeAspect="1"/>
          </p:cNvPicPr>
          <p:nvPr/>
        </p:nvPicPr>
        <p:blipFill>
          <a:blip r:embed="rId8" cstate="print"/>
          <a:srcRect/>
          <a:stretch>
            <a:fillRect/>
          </a:stretch>
        </p:blipFill>
        <p:spPr bwMode="auto">
          <a:xfrm>
            <a:off x="7624234" y="3096684"/>
            <a:ext cx="1424517" cy="1403349"/>
          </a:xfrm>
          <a:prstGeom prst="rect">
            <a:avLst/>
          </a:prstGeom>
          <a:noFill/>
          <a:ln w="9525">
            <a:noFill/>
            <a:miter lim="800000"/>
            <a:headEnd/>
            <a:tailEnd/>
          </a:ln>
        </p:spPr>
      </p:pic>
      <p:pic>
        <p:nvPicPr>
          <p:cNvPr id="26639" name="图片 16"/>
          <p:cNvPicPr>
            <a:picLocks noChangeAspect="1"/>
          </p:cNvPicPr>
          <p:nvPr/>
        </p:nvPicPr>
        <p:blipFill>
          <a:blip r:embed="rId9" cstate="print"/>
          <a:srcRect/>
          <a:stretch>
            <a:fillRect/>
          </a:stretch>
        </p:blipFill>
        <p:spPr bwMode="auto">
          <a:xfrm>
            <a:off x="9829800" y="3094567"/>
            <a:ext cx="1422400" cy="1380067"/>
          </a:xfrm>
          <a:prstGeom prst="rect">
            <a:avLst/>
          </a:prstGeom>
          <a:noFill/>
          <a:ln w="9525">
            <a:noFill/>
            <a:miter lim="800000"/>
            <a:headEnd/>
            <a:tailEnd/>
          </a:ln>
        </p:spPr>
      </p:pic>
      <p:sp>
        <p:nvSpPr>
          <p:cNvPr id="28" name="箭头: 右 27"/>
          <p:cNvSpPr/>
          <p:nvPr/>
        </p:nvSpPr>
        <p:spPr>
          <a:xfrm>
            <a:off x="1219201" y="5033434"/>
            <a:ext cx="10869084" cy="647700"/>
          </a:xfrm>
          <a:prstGeom prst="rightArrow">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1" name="椭圆 30"/>
          <p:cNvSpPr/>
          <p:nvPr/>
        </p:nvSpPr>
        <p:spPr>
          <a:xfrm>
            <a:off x="1545167" y="5120218"/>
            <a:ext cx="560917"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椭圆 34"/>
          <p:cNvSpPr/>
          <p:nvPr/>
        </p:nvSpPr>
        <p:spPr>
          <a:xfrm>
            <a:off x="8087785" y="5105401"/>
            <a:ext cx="560916" cy="53128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 name="椭圆 37"/>
          <p:cNvSpPr/>
          <p:nvPr/>
        </p:nvSpPr>
        <p:spPr>
          <a:xfrm>
            <a:off x="5767918" y="5105401"/>
            <a:ext cx="563033" cy="53128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椭圆 38"/>
          <p:cNvSpPr/>
          <p:nvPr/>
        </p:nvSpPr>
        <p:spPr>
          <a:xfrm>
            <a:off x="3556001" y="5069417"/>
            <a:ext cx="563033" cy="5312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0" name="椭圆 39"/>
          <p:cNvSpPr/>
          <p:nvPr/>
        </p:nvSpPr>
        <p:spPr>
          <a:xfrm>
            <a:off x="10240434" y="5086351"/>
            <a:ext cx="563033" cy="5291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646" name="文本框 41"/>
          <p:cNvSpPr txBox="1">
            <a:spLocks noChangeArrowheads="1"/>
          </p:cNvSpPr>
          <p:nvPr/>
        </p:nvSpPr>
        <p:spPr bwMode="auto">
          <a:xfrm>
            <a:off x="1386417" y="5621868"/>
            <a:ext cx="1888067"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1980s</a:t>
            </a:r>
            <a:endParaRPr lang="zh-CN" altLang="en-US">
              <a:latin typeface="微软雅黑" pitchFamily="34" charset="-122"/>
              <a:ea typeface="微软雅黑" pitchFamily="34" charset="-122"/>
            </a:endParaRPr>
          </a:p>
        </p:txBody>
      </p:sp>
      <p:sp>
        <p:nvSpPr>
          <p:cNvPr id="26647" name="文本框 42"/>
          <p:cNvSpPr txBox="1">
            <a:spLocks noChangeArrowheads="1"/>
          </p:cNvSpPr>
          <p:nvPr/>
        </p:nvSpPr>
        <p:spPr bwMode="auto">
          <a:xfrm>
            <a:off x="3418418" y="5596468"/>
            <a:ext cx="1579033"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1990s</a:t>
            </a:r>
            <a:endParaRPr lang="zh-CN" altLang="en-US">
              <a:latin typeface="微软雅黑" pitchFamily="34" charset="-122"/>
              <a:ea typeface="微软雅黑" pitchFamily="34" charset="-122"/>
            </a:endParaRPr>
          </a:p>
        </p:txBody>
      </p:sp>
      <p:sp>
        <p:nvSpPr>
          <p:cNvPr id="26648" name="文本框 43"/>
          <p:cNvSpPr txBox="1">
            <a:spLocks noChangeArrowheads="1"/>
          </p:cNvSpPr>
          <p:nvPr/>
        </p:nvSpPr>
        <p:spPr bwMode="auto">
          <a:xfrm>
            <a:off x="5628218" y="5636685"/>
            <a:ext cx="1744133"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2000s</a:t>
            </a:r>
            <a:endParaRPr lang="zh-CN" altLang="en-US">
              <a:latin typeface="微软雅黑" pitchFamily="34" charset="-122"/>
              <a:ea typeface="微软雅黑" pitchFamily="34" charset="-122"/>
            </a:endParaRPr>
          </a:p>
        </p:txBody>
      </p:sp>
      <p:sp>
        <p:nvSpPr>
          <p:cNvPr id="26649" name="文本框 45"/>
          <p:cNvSpPr txBox="1">
            <a:spLocks noChangeArrowheads="1"/>
          </p:cNvSpPr>
          <p:nvPr/>
        </p:nvSpPr>
        <p:spPr bwMode="auto">
          <a:xfrm>
            <a:off x="7960784" y="5636685"/>
            <a:ext cx="1744133"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2010s</a:t>
            </a:r>
            <a:endParaRPr lang="zh-CN" altLang="en-US">
              <a:latin typeface="微软雅黑" pitchFamily="34" charset="-122"/>
              <a:ea typeface="微软雅黑" pitchFamily="34" charset="-122"/>
            </a:endParaRPr>
          </a:p>
        </p:txBody>
      </p:sp>
      <p:sp>
        <p:nvSpPr>
          <p:cNvPr id="26650" name="文本框 46"/>
          <p:cNvSpPr txBox="1">
            <a:spLocks noChangeArrowheads="1"/>
          </p:cNvSpPr>
          <p:nvPr/>
        </p:nvSpPr>
        <p:spPr bwMode="auto">
          <a:xfrm>
            <a:off x="10126134" y="5621868"/>
            <a:ext cx="1744133"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2020s</a:t>
            </a:r>
            <a:endParaRPr lang="zh-CN" altLang="en-US">
              <a:latin typeface="微软雅黑" pitchFamily="34" charset="-122"/>
              <a:ea typeface="微软雅黑" pitchFamily="34" charset="-122"/>
            </a:endParaRPr>
          </a:p>
        </p:txBody>
      </p:sp>
      <p:sp>
        <p:nvSpPr>
          <p:cNvPr id="26651" name="文本框 19"/>
          <p:cNvSpPr txBox="1">
            <a:spLocks noChangeArrowheads="1"/>
          </p:cNvSpPr>
          <p:nvPr/>
        </p:nvSpPr>
        <p:spPr bwMode="auto">
          <a:xfrm>
            <a:off x="3871384" y="1900768"/>
            <a:ext cx="2436283"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贝尔发明第一部电话</a:t>
            </a:r>
          </a:p>
        </p:txBody>
      </p:sp>
      <p:sp>
        <p:nvSpPr>
          <p:cNvPr id="26652" name="文本框 28"/>
          <p:cNvSpPr txBox="1">
            <a:spLocks noChangeArrowheads="1"/>
          </p:cNvSpPr>
          <p:nvPr/>
        </p:nvSpPr>
        <p:spPr bwMode="auto">
          <a:xfrm>
            <a:off x="6529918" y="1898652"/>
            <a:ext cx="2914649"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第一个无线电寻呼机诞生</a:t>
            </a:r>
          </a:p>
        </p:txBody>
      </p:sp>
      <p:sp>
        <p:nvSpPr>
          <p:cNvPr id="26653" name="文本框 29"/>
          <p:cNvSpPr txBox="1">
            <a:spLocks noChangeArrowheads="1"/>
          </p:cNvSpPr>
          <p:nvPr/>
        </p:nvSpPr>
        <p:spPr bwMode="auto">
          <a:xfrm>
            <a:off x="939800" y="4472518"/>
            <a:ext cx="2175933" cy="584775"/>
          </a:xfrm>
          <a:prstGeom prst="rect">
            <a:avLst/>
          </a:prstGeom>
          <a:noFill/>
          <a:ln w="9525">
            <a:noFill/>
            <a:miter lim="800000"/>
            <a:headEnd/>
            <a:tailEnd/>
          </a:ln>
        </p:spPr>
        <p:txBody>
          <a:bodyPr>
            <a:spAutoFit/>
          </a:bodyPr>
          <a:lstStyle/>
          <a:p>
            <a:r>
              <a:rPr lang="en-US" altLang="zh-CN" sz="1600">
                <a:latin typeface="微软雅黑" pitchFamily="34" charset="-122"/>
                <a:ea typeface="微软雅黑" pitchFamily="34" charset="-122"/>
              </a:rPr>
              <a:t>1G/</a:t>
            </a:r>
            <a:r>
              <a:rPr lang="zh-CN" altLang="en-US" sz="1600">
                <a:latin typeface="微软雅黑" pitchFamily="34" charset="-122"/>
                <a:ea typeface="微软雅黑" pitchFamily="34" charset="-122"/>
              </a:rPr>
              <a:t>模拟语音时代</a:t>
            </a:r>
            <a:endParaRPr lang="en-US" altLang="zh-CN" sz="1600">
              <a:latin typeface="微软雅黑" pitchFamily="34" charset="-122"/>
              <a:ea typeface="微软雅黑" pitchFamily="34" charset="-122"/>
            </a:endParaRPr>
          </a:p>
          <a:p>
            <a:r>
              <a:rPr lang="en-US" altLang="zh-CN" sz="1600">
                <a:latin typeface="微软雅黑" pitchFamily="34" charset="-122"/>
                <a:ea typeface="微软雅黑" pitchFamily="34" charset="-122"/>
              </a:rPr>
              <a:t>2.4KB/s</a:t>
            </a:r>
            <a:endParaRPr lang="zh-CN" altLang="en-US" sz="1600">
              <a:latin typeface="微软雅黑" pitchFamily="34" charset="-122"/>
              <a:ea typeface="微软雅黑" pitchFamily="34" charset="-122"/>
            </a:endParaRPr>
          </a:p>
        </p:txBody>
      </p:sp>
      <p:sp>
        <p:nvSpPr>
          <p:cNvPr id="26654" name="文本框 31"/>
          <p:cNvSpPr txBox="1">
            <a:spLocks noChangeArrowheads="1"/>
          </p:cNvSpPr>
          <p:nvPr/>
        </p:nvSpPr>
        <p:spPr bwMode="auto">
          <a:xfrm>
            <a:off x="2942167" y="4413251"/>
            <a:ext cx="2305051" cy="584775"/>
          </a:xfrm>
          <a:prstGeom prst="rect">
            <a:avLst/>
          </a:prstGeom>
          <a:noFill/>
          <a:ln w="9525">
            <a:noFill/>
            <a:miter lim="800000"/>
            <a:headEnd/>
            <a:tailEnd/>
          </a:ln>
        </p:spPr>
        <p:txBody>
          <a:bodyPr>
            <a:spAutoFit/>
          </a:bodyPr>
          <a:lstStyle/>
          <a:p>
            <a:r>
              <a:rPr lang="en-US" altLang="zh-CN" sz="1600">
                <a:solidFill>
                  <a:srgbClr val="C00000"/>
                </a:solidFill>
                <a:latin typeface="微软雅黑" pitchFamily="34" charset="-122"/>
                <a:ea typeface="微软雅黑" pitchFamily="34" charset="-122"/>
              </a:rPr>
              <a:t>2G/</a:t>
            </a:r>
            <a:r>
              <a:rPr lang="zh-CN" altLang="en-US" sz="1600">
                <a:solidFill>
                  <a:srgbClr val="C00000"/>
                </a:solidFill>
                <a:latin typeface="微软雅黑" pitchFamily="34" charset="-122"/>
                <a:ea typeface="微软雅黑" pitchFamily="34" charset="-122"/>
              </a:rPr>
              <a:t>数字语音时代</a:t>
            </a:r>
            <a:endParaRPr lang="en-US" altLang="zh-CN" sz="1600">
              <a:solidFill>
                <a:srgbClr val="C00000"/>
              </a:solidFill>
              <a:latin typeface="微软雅黑" pitchFamily="34" charset="-122"/>
              <a:ea typeface="微软雅黑" pitchFamily="34" charset="-122"/>
            </a:endParaRPr>
          </a:p>
          <a:p>
            <a:r>
              <a:rPr lang="en-US" altLang="zh-CN" sz="1600">
                <a:solidFill>
                  <a:srgbClr val="C00000"/>
                </a:solidFill>
                <a:latin typeface="微软雅黑" pitchFamily="34" charset="-122"/>
                <a:ea typeface="微软雅黑" pitchFamily="34" charset="-122"/>
              </a:rPr>
              <a:t>64KB/s</a:t>
            </a:r>
            <a:endParaRPr lang="zh-CN" altLang="en-US" sz="1600">
              <a:solidFill>
                <a:srgbClr val="C00000"/>
              </a:solidFill>
              <a:latin typeface="微软雅黑" pitchFamily="34" charset="-122"/>
              <a:ea typeface="微软雅黑" pitchFamily="34" charset="-122"/>
            </a:endParaRPr>
          </a:p>
        </p:txBody>
      </p:sp>
      <p:sp>
        <p:nvSpPr>
          <p:cNvPr id="26655" name="文本框 35"/>
          <p:cNvSpPr txBox="1">
            <a:spLocks noChangeArrowheads="1"/>
          </p:cNvSpPr>
          <p:nvPr/>
        </p:nvSpPr>
        <p:spPr bwMode="auto">
          <a:xfrm>
            <a:off x="5132918" y="4383618"/>
            <a:ext cx="2305049" cy="584775"/>
          </a:xfrm>
          <a:prstGeom prst="rect">
            <a:avLst/>
          </a:prstGeom>
          <a:noFill/>
          <a:ln w="9525">
            <a:noFill/>
            <a:miter lim="800000"/>
            <a:headEnd/>
            <a:tailEnd/>
          </a:ln>
        </p:spPr>
        <p:txBody>
          <a:bodyPr>
            <a:spAutoFit/>
          </a:bodyPr>
          <a:lstStyle/>
          <a:p>
            <a:r>
              <a:rPr lang="en-US" altLang="zh-CN" sz="1600">
                <a:solidFill>
                  <a:srgbClr val="C00000"/>
                </a:solidFill>
                <a:latin typeface="微软雅黑" pitchFamily="34" charset="-122"/>
                <a:ea typeface="微软雅黑" pitchFamily="34" charset="-122"/>
              </a:rPr>
              <a:t>3G/</a:t>
            </a:r>
            <a:r>
              <a:rPr lang="zh-CN" altLang="en-US" sz="1600">
                <a:solidFill>
                  <a:srgbClr val="C00000"/>
                </a:solidFill>
                <a:latin typeface="微软雅黑" pitchFamily="34" charset="-122"/>
                <a:ea typeface="微软雅黑" pitchFamily="34" charset="-122"/>
              </a:rPr>
              <a:t>移动数据时代</a:t>
            </a:r>
            <a:endParaRPr lang="en-US" altLang="zh-CN" sz="1600">
              <a:solidFill>
                <a:srgbClr val="C00000"/>
              </a:solidFill>
              <a:latin typeface="微软雅黑" pitchFamily="34" charset="-122"/>
              <a:ea typeface="微软雅黑" pitchFamily="34" charset="-122"/>
            </a:endParaRPr>
          </a:p>
          <a:p>
            <a:r>
              <a:rPr lang="en-US" altLang="zh-CN" sz="1600">
                <a:solidFill>
                  <a:srgbClr val="C00000"/>
                </a:solidFill>
                <a:latin typeface="微软雅黑" pitchFamily="34" charset="-122"/>
                <a:ea typeface="微软雅黑" pitchFamily="34" charset="-122"/>
              </a:rPr>
              <a:t>2MB/s</a:t>
            </a:r>
            <a:endParaRPr lang="zh-CN" altLang="en-US" sz="1600">
              <a:solidFill>
                <a:srgbClr val="C00000"/>
              </a:solidFill>
              <a:latin typeface="微软雅黑" pitchFamily="34" charset="-122"/>
              <a:ea typeface="微软雅黑" pitchFamily="34" charset="-122"/>
            </a:endParaRPr>
          </a:p>
        </p:txBody>
      </p:sp>
      <p:sp>
        <p:nvSpPr>
          <p:cNvPr id="26656" name="文本框 36"/>
          <p:cNvSpPr txBox="1">
            <a:spLocks noChangeArrowheads="1"/>
          </p:cNvSpPr>
          <p:nvPr/>
        </p:nvSpPr>
        <p:spPr bwMode="auto">
          <a:xfrm>
            <a:off x="7478184" y="4440767"/>
            <a:ext cx="2216149" cy="584775"/>
          </a:xfrm>
          <a:prstGeom prst="rect">
            <a:avLst/>
          </a:prstGeom>
          <a:noFill/>
          <a:ln w="9525">
            <a:noFill/>
            <a:miter lim="800000"/>
            <a:headEnd/>
            <a:tailEnd/>
          </a:ln>
        </p:spPr>
        <p:txBody>
          <a:bodyPr>
            <a:spAutoFit/>
          </a:bodyPr>
          <a:lstStyle/>
          <a:p>
            <a:r>
              <a:rPr lang="en-US" altLang="zh-CN" sz="1600">
                <a:solidFill>
                  <a:srgbClr val="C00000"/>
                </a:solidFill>
                <a:latin typeface="微软雅黑" pitchFamily="34" charset="-122"/>
                <a:ea typeface="微软雅黑" pitchFamily="34" charset="-122"/>
              </a:rPr>
              <a:t>4G/</a:t>
            </a:r>
            <a:r>
              <a:rPr lang="zh-CN" altLang="en-US" sz="1600">
                <a:solidFill>
                  <a:srgbClr val="C00000"/>
                </a:solidFill>
                <a:latin typeface="微软雅黑" pitchFamily="34" charset="-122"/>
                <a:ea typeface="微软雅黑" pitchFamily="34" charset="-122"/>
              </a:rPr>
              <a:t>移动宽带时代</a:t>
            </a:r>
            <a:endParaRPr lang="en-US" altLang="zh-CN" sz="1600">
              <a:solidFill>
                <a:srgbClr val="C00000"/>
              </a:solidFill>
              <a:latin typeface="微软雅黑" pitchFamily="34" charset="-122"/>
              <a:ea typeface="微软雅黑" pitchFamily="34" charset="-122"/>
            </a:endParaRPr>
          </a:p>
          <a:p>
            <a:r>
              <a:rPr lang="en-US" altLang="zh-CN" sz="1600">
                <a:solidFill>
                  <a:srgbClr val="C00000"/>
                </a:solidFill>
                <a:latin typeface="微软雅黑" pitchFamily="34" charset="-122"/>
                <a:ea typeface="微软雅黑" pitchFamily="34" charset="-122"/>
              </a:rPr>
              <a:t>100MB/s</a:t>
            </a:r>
            <a:endParaRPr lang="zh-CN" altLang="en-US" sz="1600">
              <a:solidFill>
                <a:srgbClr val="C00000"/>
              </a:solidFill>
              <a:latin typeface="微软雅黑" pitchFamily="34" charset="-122"/>
              <a:ea typeface="微软雅黑" pitchFamily="34" charset="-122"/>
            </a:endParaRPr>
          </a:p>
        </p:txBody>
      </p:sp>
      <p:sp>
        <p:nvSpPr>
          <p:cNvPr id="26657" name="文本框 40"/>
          <p:cNvSpPr txBox="1">
            <a:spLocks noChangeArrowheads="1"/>
          </p:cNvSpPr>
          <p:nvPr/>
        </p:nvSpPr>
        <p:spPr bwMode="auto">
          <a:xfrm>
            <a:off x="9630834" y="4436534"/>
            <a:ext cx="2214033" cy="584775"/>
          </a:xfrm>
          <a:prstGeom prst="rect">
            <a:avLst/>
          </a:prstGeom>
          <a:noFill/>
          <a:ln w="9525">
            <a:noFill/>
            <a:miter lim="800000"/>
            <a:headEnd/>
            <a:tailEnd/>
          </a:ln>
        </p:spPr>
        <p:txBody>
          <a:bodyPr>
            <a:spAutoFit/>
          </a:bodyPr>
          <a:lstStyle/>
          <a:p>
            <a:r>
              <a:rPr lang="en-US" altLang="zh-CN" sz="1600">
                <a:solidFill>
                  <a:srgbClr val="C00000"/>
                </a:solidFill>
                <a:latin typeface="微软雅黑" pitchFamily="34" charset="-122"/>
                <a:ea typeface="微软雅黑" pitchFamily="34" charset="-122"/>
              </a:rPr>
              <a:t>5G/</a:t>
            </a:r>
            <a:r>
              <a:rPr lang="zh-CN" altLang="en-US" sz="1600">
                <a:solidFill>
                  <a:srgbClr val="C00000"/>
                </a:solidFill>
                <a:latin typeface="微软雅黑" pitchFamily="34" charset="-122"/>
                <a:ea typeface="微软雅黑" pitchFamily="34" charset="-122"/>
              </a:rPr>
              <a:t>移动智能时代</a:t>
            </a:r>
            <a:endParaRPr lang="en-US" altLang="zh-CN" sz="1600">
              <a:solidFill>
                <a:srgbClr val="C00000"/>
              </a:solidFill>
              <a:latin typeface="微软雅黑" pitchFamily="34" charset="-122"/>
              <a:ea typeface="微软雅黑" pitchFamily="34" charset="-122"/>
            </a:endParaRPr>
          </a:p>
          <a:p>
            <a:r>
              <a:rPr lang="en-US" altLang="zh-CN" sz="1600">
                <a:solidFill>
                  <a:srgbClr val="C00000"/>
                </a:solidFill>
                <a:latin typeface="微软雅黑" pitchFamily="34" charset="-122"/>
                <a:ea typeface="微软雅黑" pitchFamily="34" charset="-122"/>
              </a:rPr>
              <a:t>1GB/s</a:t>
            </a:r>
            <a:endParaRPr lang="zh-CN" altLang="en-US" sz="1600">
              <a:solidFill>
                <a:srgbClr val="C00000"/>
              </a:solidFill>
              <a:latin typeface="微软雅黑" pitchFamily="34" charset="-122"/>
              <a:ea typeface="微软雅黑" pitchFamily="34" charset="-122"/>
            </a:endParaRPr>
          </a:p>
        </p:txBody>
      </p:sp>
      <p:sp>
        <p:nvSpPr>
          <p:cNvPr id="26658" name="文本框 47"/>
          <p:cNvSpPr txBox="1">
            <a:spLocks noChangeArrowheads="1"/>
          </p:cNvSpPr>
          <p:nvPr/>
        </p:nvSpPr>
        <p:spPr bwMode="auto">
          <a:xfrm>
            <a:off x="1068917" y="5905501"/>
            <a:ext cx="2148416" cy="584775"/>
          </a:xfrm>
          <a:prstGeom prst="rect">
            <a:avLst/>
          </a:prstGeom>
          <a:noFill/>
          <a:ln w="9525">
            <a:noFill/>
            <a:miter lim="800000"/>
            <a:headEnd/>
            <a:tailEnd/>
          </a:ln>
        </p:spPr>
        <p:txBody>
          <a:bodyPr>
            <a:spAutoFit/>
          </a:bodyPr>
          <a:lstStyle/>
          <a:p>
            <a:r>
              <a:rPr lang="zh-CN" altLang="en-US" sz="1600">
                <a:solidFill>
                  <a:srgbClr val="C00000"/>
                </a:solidFill>
                <a:latin typeface="微软雅黑" pitchFamily="34" charset="-122"/>
                <a:ea typeface="微软雅黑" pitchFamily="34" charset="-122"/>
              </a:rPr>
              <a:t>模拟通信技术时代，只要传输语音信号</a:t>
            </a:r>
          </a:p>
        </p:txBody>
      </p:sp>
      <p:sp>
        <p:nvSpPr>
          <p:cNvPr id="26659" name="文本框 48"/>
          <p:cNvSpPr txBox="1">
            <a:spLocks noChangeArrowheads="1"/>
          </p:cNvSpPr>
          <p:nvPr/>
        </p:nvSpPr>
        <p:spPr bwMode="auto">
          <a:xfrm>
            <a:off x="3122084" y="5905501"/>
            <a:ext cx="2089149" cy="584775"/>
          </a:xfrm>
          <a:prstGeom prst="rect">
            <a:avLst/>
          </a:prstGeom>
          <a:noFill/>
          <a:ln w="9525">
            <a:noFill/>
            <a:miter lim="800000"/>
            <a:headEnd/>
            <a:tailEnd/>
          </a:ln>
        </p:spPr>
        <p:txBody>
          <a:bodyPr>
            <a:spAutoFit/>
          </a:bodyPr>
          <a:lstStyle/>
          <a:p>
            <a:r>
              <a:rPr lang="zh-CN" altLang="en-US" sz="1600">
                <a:solidFill>
                  <a:srgbClr val="C00000"/>
                </a:solidFill>
                <a:latin typeface="微软雅黑" pitchFamily="34" charset="-122"/>
                <a:ea typeface="微软雅黑" pitchFamily="34" charset="-122"/>
              </a:rPr>
              <a:t>数字通信技术时代，以数字短信息为特色</a:t>
            </a:r>
          </a:p>
        </p:txBody>
      </p:sp>
      <p:sp>
        <p:nvSpPr>
          <p:cNvPr id="26660" name="文本框 49"/>
          <p:cNvSpPr txBox="1">
            <a:spLocks noChangeArrowheads="1"/>
          </p:cNvSpPr>
          <p:nvPr/>
        </p:nvSpPr>
        <p:spPr bwMode="auto">
          <a:xfrm>
            <a:off x="5300134" y="5928785"/>
            <a:ext cx="1885951" cy="584775"/>
          </a:xfrm>
          <a:prstGeom prst="rect">
            <a:avLst/>
          </a:prstGeom>
          <a:noFill/>
          <a:ln w="9525">
            <a:noFill/>
            <a:miter lim="800000"/>
            <a:headEnd/>
            <a:tailEnd/>
          </a:ln>
        </p:spPr>
        <p:txBody>
          <a:bodyPr>
            <a:spAutoFit/>
          </a:bodyPr>
          <a:lstStyle/>
          <a:p>
            <a:r>
              <a:rPr lang="zh-CN" altLang="en-US" sz="1600">
                <a:solidFill>
                  <a:srgbClr val="C00000"/>
                </a:solidFill>
                <a:latin typeface="微软雅黑" pitchFamily="34" charset="-122"/>
                <a:ea typeface="微软雅黑" pitchFamily="34" charset="-122"/>
              </a:rPr>
              <a:t>数据通信时代，以数据服务为特色</a:t>
            </a:r>
          </a:p>
        </p:txBody>
      </p:sp>
      <p:sp>
        <p:nvSpPr>
          <p:cNvPr id="26661" name="文本框 50"/>
          <p:cNvSpPr txBox="1">
            <a:spLocks noChangeArrowheads="1"/>
          </p:cNvSpPr>
          <p:nvPr/>
        </p:nvSpPr>
        <p:spPr bwMode="auto">
          <a:xfrm>
            <a:off x="7564967" y="5954185"/>
            <a:ext cx="2139951" cy="584775"/>
          </a:xfrm>
          <a:prstGeom prst="rect">
            <a:avLst/>
          </a:prstGeom>
          <a:noFill/>
          <a:ln w="9525">
            <a:noFill/>
            <a:miter lim="800000"/>
            <a:headEnd/>
            <a:tailEnd/>
          </a:ln>
        </p:spPr>
        <p:txBody>
          <a:bodyPr>
            <a:spAutoFit/>
          </a:bodyPr>
          <a:lstStyle/>
          <a:p>
            <a:r>
              <a:rPr lang="zh-CN" altLang="en-US" sz="1600">
                <a:solidFill>
                  <a:srgbClr val="C00000"/>
                </a:solidFill>
                <a:latin typeface="微软雅黑" pitchFamily="34" charset="-122"/>
                <a:ea typeface="微软雅黑" pitchFamily="34" charset="-122"/>
              </a:rPr>
              <a:t>全</a:t>
            </a:r>
            <a:r>
              <a:rPr lang="en-US" altLang="zh-CN" sz="1600">
                <a:solidFill>
                  <a:srgbClr val="C00000"/>
                </a:solidFill>
                <a:latin typeface="微软雅黑" pitchFamily="34" charset="-122"/>
                <a:ea typeface="微软雅黑" pitchFamily="34" charset="-122"/>
              </a:rPr>
              <a:t>IP</a:t>
            </a:r>
            <a:r>
              <a:rPr lang="zh-CN" altLang="en-US" sz="1600">
                <a:solidFill>
                  <a:srgbClr val="C00000"/>
                </a:solidFill>
                <a:latin typeface="微软雅黑" pitchFamily="34" charset="-122"/>
                <a:ea typeface="微软雅黑" pitchFamily="34" charset="-122"/>
              </a:rPr>
              <a:t>通信技术时代，提供高速率数据服务</a:t>
            </a:r>
          </a:p>
        </p:txBody>
      </p:sp>
      <p:sp>
        <p:nvSpPr>
          <p:cNvPr id="26662" name="文本框 51"/>
          <p:cNvSpPr txBox="1">
            <a:spLocks noChangeArrowheads="1"/>
          </p:cNvSpPr>
          <p:nvPr/>
        </p:nvSpPr>
        <p:spPr bwMode="auto">
          <a:xfrm>
            <a:off x="9745134" y="5903384"/>
            <a:ext cx="2317751" cy="830997"/>
          </a:xfrm>
          <a:prstGeom prst="rect">
            <a:avLst/>
          </a:prstGeom>
          <a:noFill/>
          <a:ln w="9525">
            <a:noFill/>
            <a:miter lim="800000"/>
            <a:headEnd/>
            <a:tailEnd/>
          </a:ln>
        </p:spPr>
        <p:txBody>
          <a:bodyPr>
            <a:spAutoFit/>
          </a:bodyPr>
          <a:lstStyle/>
          <a:p>
            <a:r>
              <a:rPr lang="zh-CN" altLang="en-US" sz="1600">
                <a:solidFill>
                  <a:srgbClr val="C00000"/>
                </a:solidFill>
                <a:latin typeface="微软雅黑" pitchFamily="34" charset="-122"/>
                <a:ea typeface="微软雅黑" pitchFamily="34" charset="-122"/>
              </a:rPr>
              <a:t>极速智能技术时代，提供支持延时低，密度大的服务</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图片 2"/>
          <p:cNvPicPr>
            <a:picLocks noChangeAspect="1"/>
          </p:cNvPicPr>
          <p:nvPr/>
        </p:nvPicPr>
        <p:blipFill>
          <a:blip r:embed="rId2" cstate="print"/>
          <a:srcRect/>
          <a:stretch>
            <a:fillRect/>
          </a:stretch>
        </p:blipFill>
        <p:spPr bwMode="auto">
          <a:xfrm>
            <a:off x="1159933" y="1041400"/>
            <a:ext cx="2880784" cy="4055533"/>
          </a:xfrm>
          <a:prstGeom prst="rect">
            <a:avLst/>
          </a:prstGeom>
          <a:noFill/>
          <a:ln w="9525">
            <a:noFill/>
            <a:miter lim="800000"/>
            <a:headEnd/>
            <a:tailEnd/>
          </a:ln>
        </p:spPr>
      </p:pic>
      <p:sp>
        <p:nvSpPr>
          <p:cNvPr id="28674" name="文本框 3"/>
          <p:cNvSpPr txBox="1">
            <a:spLocks noChangeArrowheads="1"/>
          </p:cNvSpPr>
          <p:nvPr/>
        </p:nvSpPr>
        <p:spPr bwMode="auto">
          <a:xfrm rot="-2013687">
            <a:off x="3426884" y="1146718"/>
            <a:ext cx="1524000" cy="369332"/>
          </a:xfrm>
          <a:prstGeom prst="rect">
            <a:avLst/>
          </a:prstGeom>
          <a:noFill/>
          <a:ln w="9525">
            <a:noFill/>
            <a:miter lim="800000"/>
            <a:headEnd/>
            <a:tailEnd/>
          </a:ln>
        </p:spPr>
        <p:txBody>
          <a:bodyPr>
            <a:spAutoFit/>
          </a:bodyPr>
          <a:lstStyle/>
          <a:p>
            <a:r>
              <a:rPr lang="zh-CN" altLang="en-US">
                <a:solidFill>
                  <a:schemeClr val="accent2"/>
                </a:solidFill>
                <a:latin typeface="微软雅黑" pitchFamily="34" charset="-122"/>
                <a:ea typeface="微软雅黑" pitchFamily="34" charset="-122"/>
              </a:rPr>
              <a:t>算法能力</a:t>
            </a:r>
          </a:p>
        </p:txBody>
      </p:sp>
      <p:sp>
        <p:nvSpPr>
          <p:cNvPr id="28675" name="文本框 4"/>
          <p:cNvSpPr txBox="1">
            <a:spLocks noChangeArrowheads="1"/>
          </p:cNvSpPr>
          <p:nvPr/>
        </p:nvSpPr>
        <p:spPr bwMode="auto">
          <a:xfrm rot="-1850234">
            <a:off x="3507317" y="1995502"/>
            <a:ext cx="1524000" cy="369332"/>
          </a:xfrm>
          <a:prstGeom prst="rect">
            <a:avLst/>
          </a:prstGeom>
          <a:noFill/>
          <a:ln w="9525">
            <a:noFill/>
            <a:miter lim="800000"/>
            <a:headEnd/>
            <a:tailEnd/>
          </a:ln>
        </p:spPr>
        <p:txBody>
          <a:bodyPr>
            <a:spAutoFit/>
          </a:bodyPr>
          <a:lstStyle/>
          <a:p>
            <a:r>
              <a:rPr lang="zh-CN" altLang="en-US">
                <a:solidFill>
                  <a:schemeClr val="accent2"/>
                </a:solidFill>
                <a:latin typeface="微软雅黑" pitchFamily="34" charset="-122"/>
                <a:ea typeface="微软雅黑" pitchFamily="34" charset="-122"/>
              </a:rPr>
              <a:t>计算能力</a:t>
            </a:r>
          </a:p>
        </p:txBody>
      </p:sp>
      <p:sp>
        <p:nvSpPr>
          <p:cNvPr id="28676" name="文本框 5"/>
          <p:cNvSpPr txBox="1">
            <a:spLocks noChangeArrowheads="1"/>
          </p:cNvSpPr>
          <p:nvPr/>
        </p:nvSpPr>
        <p:spPr bwMode="auto">
          <a:xfrm rot="-1961659">
            <a:off x="3539067" y="4131218"/>
            <a:ext cx="1524000" cy="369332"/>
          </a:xfrm>
          <a:prstGeom prst="rect">
            <a:avLst/>
          </a:prstGeom>
          <a:noFill/>
          <a:ln w="9525">
            <a:noFill/>
            <a:miter lim="800000"/>
            <a:headEnd/>
            <a:tailEnd/>
          </a:ln>
        </p:spPr>
        <p:txBody>
          <a:bodyPr>
            <a:spAutoFit/>
          </a:bodyPr>
          <a:lstStyle/>
          <a:p>
            <a:r>
              <a:rPr lang="zh-CN" altLang="en-US">
                <a:solidFill>
                  <a:schemeClr val="accent2"/>
                </a:solidFill>
                <a:latin typeface="微软雅黑" pitchFamily="34" charset="-122"/>
                <a:ea typeface="微软雅黑" pitchFamily="34" charset="-122"/>
              </a:rPr>
              <a:t>连接能力</a:t>
            </a:r>
          </a:p>
        </p:txBody>
      </p:sp>
      <p:sp>
        <p:nvSpPr>
          <p:cNvPr id="28677" name="文本框 6"/>
          <p:cNvSpPr txBox="1">
            <a:spLocks noChangeArrowheads="1"/>
          </p:cNvSpPr>
          <p:nvPr/>
        </p:nvSpPr>
        <p:spPr bwMode="auto">
          <a:xfrm rot="-1891937">
            <a:off x="3568700" y="2960702"/>
            <a:ext cx="1524000" cy="369332"/>
          </a:xfrm>
          <a:prstGeom prst="rect">
            <a:avLst/>
          </a:prstGeom>
          <a:noFill/>
          <a:ln w="9525">
            <a:noFill/>
            <a:miter lim="800000"/>
            <a:headEnd/>
            <a:tailEnd/>
          </a:ln>
        </p:spPr>
        <p:txBody>
          <a:bodyPr>
            <a:spAutoFit/>
          </a:bodyPr>
          <a:lstStyle/>
          <a:p>
            <a:r>
              <a:rPr lang="zh-CN" altLang="en-US">
                <a:solidFill>
                  <a:schemeClr val="accent2"/>
                </a:solidFill>
                <a:latin typeface="微软雅黑" pitchFamily="34" charset="-122"/>
                <a:ea typeface="微软雅黑" pitchFamily="34" charset="-122"/>
              </a:rPr>
              <a:t>存储能力</a:t>
            </a:r>
          </a:p>
        </p:txBody>
      </p:sp>
      <p:sp>
        <p:nvSpPr>
          <p:cNvPr id="8" name="箭头: 右 7"/>
          <p:cNvSpPr/>
          <p:nvPr/>
        </p:nvSpPr>
        <p:spPr>
          <a:xfrm>
            <a:off x="4396318" y="1253067"/>
            <a:ext cx="5909733" cy="45720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 name="箭头: 右 11"/>
          <p:cNvSpPr/>
          <p:nvPr/>
        </p:nvSpPr>
        <p:spPr>
          <a:xfrm>
            <a:off x="4396318" y="2188633"/>
            <a:ext cx="5909733" cy="45720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箭头: 右 12"/>
          <p:cNvSpPr/>
          <p:nvPr/>
        </p:nvSpPr>
        <p:spPr>
          <a:xfrm>
            <a:off x="4252384" y="3486151"/>
            <a:ext cx="5909733" cy="45720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箭头: 右 13"/>
          <p:cNvSpPr/>
          <p:nvPr/>
        </p:nvSpPr>
        <p:spPr>
          <a:xfrm>
            <a:off x="4207934" y="4614333"/>
            <a:ext cx="5909733" cy="45720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p:nvPicPr>
        <p:blipFill>
          <a:blip r:embed="rId3" cstate="print"/>
          <a:stretch>
            <a:fillRect/>
          </a:stretch>
        </p:blipFill>
        <p:spPr>
          <a:xfrm>
            <a:off x="10457238" y="1447123"/>
            <a:ext cx="1589324" cy="45720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图片 15"/>
          <p:cNvPicPr>
            <a:picLocks noChangeAspect="1"/>
          </p:cNvPicPr>
          <p:nvPr/>
        </p:nvPicPr>
        <p:blipFill>
          <a:blip r:embed="rId4" cstate="print"/>
          <a:stretch>
            <a:fillRect/>
          </a:stretch>
        </p:blipFill>
        <p:spPr>
          <a:xfrm>
            <a:off x="10483259" y="2384349"/>
            <a:ext cx="1550196" cy="4572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7" name="图片 16"/>
          <p:cNvPicPr>
            <a:picLocks noChangeAspect="1"/>
          </p:cNvPicPr>
          <p:nvPr/>
        </p:nvPicPr>
        <p:blipFill>
          <a:blip r:embed="rId5" cstate="print"/>
          <a:stretch>
            <a:fillRect/>
          </a:stretch>
        </p:blipFill>
        <p:spPr>
          <a:xfrm>
            <a:off x="10483781" y="3333116"/>
            <a:ext cx="1586409" cy="4406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 name="图片 17"/>
          <p:cNvPicPr>
            <a:picLocks noChangeAspect="1"/>
          </p:cNvPicPr>
          <p:nvPr/>
        </p:nvPicPr>
        <p:blipFill>
          <a:blip r:embed="rId6" cstate="print"/>
          <a:stretch>
            <a:fillRect/>
          </a:stretch>
        </p:blipFill>
        <p:spPr>
          <a:xfrm>
            <a:off x="10493519" y="4306999"/>
            <a:ext cx="1626444" cy="45720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9" name="箭头: 右 18"/>
          <p:cNvSpPr/>
          <p:nvPr/>
        </p:nvSpPr>
        <p:spPr>
          <a:xfrm>
            <a:off x="469901" y="5871633"/>
            <a:ext cx="10782300" cy="440267"/>
          </a:xfrm>
          <a:prstGeom prst="rightArrow">
            <a:avLst/>
          </a:prstGeom>
          <a:solidFill>
            <a:srgbClr val="1D486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 name="椭圆 19"/>
          <p:cNvSpPr/>
          <p:nvPr/>
        </p:nvSpPr>
        <p:spPr>
          <a:xfrm>
            <a:off x="988484" y="5869517"/>
            <a:ext cx="491067" cy="4212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椭圆 20"/>
          <p:cNvSpPr/>
          <p:nvPr/>
        </p:nvSpPr>
        <p:spPr>
          <a:xfrm>
            <a:off x="7520517" y="5920317"/>
            <a:ext cx="472016" cy="4402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2" name="椭圆 21"/>
          <p:cNvSpPr/>
          <p:nvPr/>
        </p:nvSpPr>
        <p:spPr>
          <a:xfrm>
            <a:off x="5128685" y="5937251"/>
            <a:ext cx="452967" cy="4402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3" name="椭圆 22"/>
          <p:cNvSpPr/>
          <p:nvPr/>
        </p:nvSpPr>
        <p:spPr>
          <a:xfrm>
            <a:off x="2986618" y="5892800"/>
            <a:ext cx="469900" cy="4402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椭圆 23"/>
          <p:cNvSpPr/>
          <p:nvPr/>
        </p:nvSpPr>
        <p:spPr>
          <a:xfrm>
            <a:off x="9772651" y="5886452"/>
            <a:ext cx="472016" cy="41063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692" name="文本框 24"/>
          <p:cNvSpPr txBox="1">
            <a:spLocks noChangeArrowheads="1"/>
          </p:cNvSpPr>
          <p:nvPr/>
        </p:nvSpPr>
        <p:spPr bwMode="auto">
          <a:xfrm>
            <a:off x="685801" y="6375401"/>
            <a:ext cx="1885951"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1946</a:t>
            </a:r>
            <a:r>
              <a:rPr lang="zh-CN" altLang="en-US">
                <a:latin typeface="微软雅黑" pitchFamily="34" charset="-122"/>
                <a:ea typeface="微软雅黑" pitchFamily="34" charset="-122"/>
              </a:rPr>
              <a:t>年</a:t>
            </a:r>
          </a:p>
        </p:txBody>
      </p:sp>
      <p:sp>
        <p:nvSpPr>
          <p:cNvPr id="28693" name="文本框 25"/>
          <p:cNvSpPr txBox="1">
            <a:spLocks noChangeArrowheads="1"/>
          </p:cNvSpPr>
          <p:nvPr/>
        </p:nvSpPr>
        <p:spPr bwMode="auto">
          <a:xfrm>
            <a:off x="2702984" y="6379634"/>
            <a:ext cx="1581149"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1956</a:t>
            </a:r>
            <a:r>
              <a:rPr lang="zh-CN" altLang="en-US">
                <a:latin typeface="微软雅黑" pitchFamily="34" charset="-122"/>
                <a:ea typeface="微软雅黑" pitchFamily="34" charset="-122"/>
              </a:rPr>
              <a:t>年</a:t>
            </a:r>
          </a:p>
        </p:txBody>
      </p:sp>
      <p:sp>
        <p:nvSpPr>
          <p:cNvPr id="28694" name="文本框 26"/>
          <p:cNvSpPr txBox="1">
            <a:spLocks noChangeArrowheads="1"/>
          </p:cNvSpPr>
          <p:nvPr/>
        </p:nvSpPr>
        <p:spPr bwMode="auto">
          <a:xfrm>
            <a:off x="4925485" y="6350001"/>
            <a:ext cx="1746249"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1964</a:t>
            </a:r>
            <a:r>
              <a:rPr lang="zh-CN" altLang="en-US">
                <a:latin typeface="微软雅黑" pitchFamily="34" charset="-122"/>
                <a:ea typeface="微软雅黑" pitchFamily="34" charset="-122"/>
              </a:rPr>
              <a:t>年</a:t>
            </a:r>
          </a:p>
        </p:txBody>
      </p:sp>
      <p:sp>
        <p:nvSpPr>
          <p:cNvPr id="28695" name="文本框 27"/>
          <p:cNvSpPr txBox="1">
            <a:spLocks noChangeArrowheads="1"/>
          </p:cNvSpPr>
          <p:nvPr/>
        </p:nvSpPr>
        <p:spPr bwMode="auto">
          <a:xfrm>
            <a:off x="7291918" y="6318252"/>
            <a:ext cx="1746249"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1971</a:t>
            </a:r>
            <a:r>
              <a:rPr lang="zh-CN" altLang="en-US">
                <a:latin typeface="微软雅黑" pitchFamily="34" charset="-122"/>
                <a:ea typeface="微软雅黑" pitchFamily="34" charset="-122"/>
              </a:rPr>
              <a:t>年</a:t>
            </a:r>
          </a:p>
        </p:txBody>
      </p:sp>
      <p:sp>
        <p:nvSpPr>
          <p:cNvPr id="28696" name="文本框 28"/>
          <p:cNvSpPr txBox="1">
            <a:spLocks noChangeArrowheads="1"/>
          </p:cNvSpPr>
          <p:nvPr/>
        </p:nvSpPr>
        <p:spPr bwMode="auto">
          <a:xfrm>
            <a:off x="9556751" y="6318252"/>
            <a:ext cx="1744133" cy="369332"/>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1994</a:t>
            </a:r>
            <a:r>
              <a:rPr lang="zh-CN" altLang="en-US">
                <a:latin typeface="微软雅黑" pitchFamily="34" charset="-122"/>
                <a:ea typeface="微软雅黑" pitchFamily="34" charset="-122"/>
              </a:rPr>
              <a:t>年</a:t>
            </a:r>
          </a:p>
        </p:txBody>
      </p:sp>
      <p:sp>
        <p:nvSpPr>
          <p:cNvPr id="30" name="矩形 29"/>
          <p:cNvSpPr/>
          <p:nvPr/>
        </p:nvSpPr>
        <p:spPr>
          <a:xfrm>
            <a:off x="1056218" y="171451"/>
            <a:ext cx="3272050" cy="502766"/>
          </a:xfrm>
          <a:prstGeom prst="rect">
            <a:avLst/>
          </a:prstGeom>
        </p:spPr>
        <p:txBody>
          <a:bodyPr wrap="none">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新技术引领时代变迁</a:t>
            </a:r>
          </a:p>
        </p:txBody>
      </p:sp>
      <p:cxnSp>
        <p:nvCxnSpPr>
          <p:cNvPr id="31" name="直接连接符 30"/>
          <p:cNvCxnSpPr>
            <a:cxnSpLocks/>
          </p:cNvCxnSpPr>
          <p:nvPr/>
        </p:nvCxnSpPr>
        <p:spPr>
          <a:xfrm flipV="1">
            <a:off x="1145117" y="658284"/>
            <a:ext cx="3062816"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8699" name="文本框 31"/>
          <p:cNvSpPr txBox="1">
            <a:spLocks noChangeArrowheads="1"/>
          </p:cNvSpPr>
          <p:nvPr/>
        </p:nvSpPr>
        <p:spPr bwMode="auto">
          <a:xfrm>
            <a:off x="4705351" y="992718"/>
            <a:ext cx="3797300" cy="369332"/>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从传统机器学习到深度机器学习</a:t>
            </a:r>
          </a:p>
        </p:txBody>
      </p:sp>
      <p:sp>
        <p:nvSpPr>
          <p:cNvPr id="28700" name="文本框 32"/>
          <p:cNvSpPr txBox="1">
            <a:spLocks noChangeArrowheads="1"/>
          </p:cNvSpPr>
          <p:nvPr/>
        </p:nvSpPr>
        <p:spPr bwMode="auto">
          <a:xfrm>
            <a:off x="4650318" y="1657351"/>
            <a:ext cx="4635500" cy="646331"/>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全球数据量从</a:t>
            </a:r>
            <a:r>
              <a:rPr lang="en-US" altLang="zh-CN">
                <a:latin typeface="微软雅黑" pitchFamily="34" charset="-122"/>
                <a:ea typeface="微软雅黑" pitchFamily="34" charset="-122"/>
              </a:rPr>
              <a:t>2011</a:t>
            </a:r>
            <a:r>
              <a:rPr lang="zh-CN" altLang="en-US">
                <a:latin typeface="微软雅黑" pitchFamily="34" charset="-122"/>
                <a:ea typeface="微软雅黑" pitchFamily="34" charset="-122"/>
              </a:rPr>
              <a:t>年</a:t>
            </a:r>
            <a:r>
              <a:rPr lang="en-US" altLang="zh-CN">
                <a:latin typeface="微软雅黑" pitchFamily="34" charset="-122"/>
                <a:ea typeface="微软雅黑" pitchFamily="34" charset="-122"/>
              </a:rPr>
              <a:t>1.8ZB</a:t>
            </a:r>
            <a:r>
              <a:rPr lang="zh-CN" altLang="en-US">
                <a:latin typeface="微软雅黑" pitchFamily="34" charset="-122"/>
                <a:ea typeface="微软雅黑" pitchFamily="34" charset="-122"/>
              </a:rPr>
              <a:t>到</a:t>
            </a:r>
            <a:r>
              <a:rPr lang="en-US" altLang="zh-CN">
                <a:latin typeface="微软雅黑" pitchFamily="34" charset="-122"/>
                <a:ea typeface="微软雅黑" pitchFamily="34" charset="-122"/>
              </a:rPr>
              <a:t>2020</a:t>
            </a:r>
            <a:r>
              <a:rPr lang="zh-CN" altLang="en-US">
                <a:latin typeface="微软雅黑" pitchFamily="34" charset="-122"/>
                <a:ea typeface="微软雅黑" pitchFamily="34" charset="-122"/>
              </a:rPr>
              <a:t>年预计</a:t>
            </a:r>
            <a:r>
              <a:rPr lang="en-US" altLang="zh-CN">
                <a:latin typeface="微软雅黑" pitchFamily="34" charset="-122"/>
                <a:ea typeface="微软雅黑" pitchFamily="34" charset="-122"/>
              </a:rPr>
              <a:t>40ZB</a:t>
            </a:r>
            <a:r>
              <a:rPr lang="zh-CN" altLang="en-US">
                <a:latin typeface="微软雅黑" pitchFamily="34" charset="-122"/>
                <a:ea typeface="微软雅黑" pitchFamily="34" charset="-122"/>
              </a:rPr>
              <a:t>，年均增长率达到</a:t>
            </a:r>
            <a:r>
              <a:rPr lang="en-US" altLang="zh-CN">
                <a:latin typeface="微软雅黑" pitchFamily="34" charset="-122"/>
                <a:ea typeface="微软雅黑" pitchFamily="34" charset="-122"/>
              </a:rPr>
              <a:t>50%</a:t>
            </a:r>
            <a:endParaRPr lang="zh-CN" altLang="en-US">
              <a:latin typeface="微软雅黑" pitchFamily="34" charset="-122"/>
              <a:ea typeface="微软雅黑" pitchFamily="34" charset="-122"/>
            </a:endParaRPr>
          </a:p>
        </p:txBody>
      </p:sp>
      <p:sp>
        <p:nvSpPr>
          <p:cNvPr id="28701" name="文本框 33"/>
          <p:cNvSpPr txBox="1">
            <a:spLocks noChangeArrowheads="1"/>
          </p:cNvSpPr>
          <p:nvPr/>
        </p:nvSpPr>
        <p:spPr bwMode="auto">
          <a:xfrm>
            <a:off x="4652434" y="2590801"/>
            <a:ext cx="2592917" cy="923330"/>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从</a:t>
            </a:r>
            <a:r>
              <a:rPr lang="en-US" altLang="zh-CN">
                <a:latin typeface="微软雅黑" pitchFamily="34" charset="-122"/>
                <a:ea typeface="微软雅黑" pitchFamily="34" charset="-122"/>
              </a:rPr>
              <a:t>4</a:t>
            </a:r>
            <a:r>
              <a:rPr lang="zh-CN" altLang="en-US">
                <a:latin typeface="微软雅黑" pitchFamily="34" charset="-122"/>
                <a:ea typeface="微软雅黑" pitchFamily="34" charset="-122"/>
              </a:rPr>
              <a:t>位到</a:t>
            </a:r>
            <a:r>
              <a:rPr lang="en-US" altLang="zh-CN">
                <a:latin typeface="微软雅黑" pitchFamily="34" charset="-122"/>
                <a:ea typeface="微软雅黑" pitchFamily="34" charset="-122"/>
              </a:rPr>
              <a:t>64</a:t>
            </a:r>
            <a:r>
              <a:rPr lang="zh-CN" altLang="en-US">
                <a:latin typeface="微软雅黑" pitchFamily="34" charset="-122"/>
                <a:ea typeface="微软雅黑" pitchFamily="34" charset="-122"/>
              </a:rPr>
              <a:t>位</a:t>
            </a:r>
            <a:endParaRPr lang="en-US" altLang="zh-CN">
              <a:latin typeface="微软雅黑" pitchFamily="34" charset="-122"/>
              <a:ea typeface="微软雅黑" pitchFamily="34" charset="-122"/>
            </a:endParaRPr>
          </a:p>
          <a:p>
            <a:r>
              <a:rPr lang="zh-CN" altLang="en-US">
                <a:latin typeface="微软雅黑" pitchFamily="34" charset="-122"/>
                <a:ea typeface="微软雅黑" pitchFamily="34" charset="-122"/>
              </a:rPr>
              <a:t>从单核到多核</a:t>
            </a:r>
            <a:endParaRPr lang="en-US" altLang="zh-CN">
              <a:latin typeface="微软雅黑" pitchFamily="34" charset="-122"/>
              <a:ea typeface="微软雅黑" pitchFamily="34" charset="-122"/>
            </a:endParaRPr>
          </a:p>
          <a:p>
            <a:r>
              <a:rPr lang="zh-CN" altLang="en-US">
                <a:latin typeface="微软雅黑" pitchFamily="34" charset="-122"/>
                <a:ea typeface="微软雅黑" pitchFamily="34" charset="-122"/>
              </a:rPr>
              <a:t>从单机到集群</a:t>
            </a:r>
          </a:p>
        </p:txBody>
      </p:sp>
      <p:sp>
        <p:nvSpPr>
          <p:cNvPr id="28702" name="文本框 34"/>
          <p:cNvSpPr txBox="1">
            <a:spLocks noChangeArrowheads="1"/>
          </p:cNvSpPr>
          <p:nvPr/>
        </p:nvSpPr>
        <p:spPr bwMode="auto">
          <a:xfrm>
            <a:off x="4635500" y="3797300"/>
            <a:ext cx="4845051" cy="923330"/>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从“人与人”互联到“人与他”互联，再到“物与物”互联，再到“万物”互联，再到“万物”智联</a:t>
            </a:r>
          </a:p>
        </p:txBody>
      </p:sp>
      <p:sp>
        <p:nvSpPr>
          <p:cNvPr id="28703" name="文本框 35"/>
          <p:cNvSpPr txBox="1">
            <a:spLocks noChangeArrowheads="1"/>
          </p:cNvSpPr>
          <p:nvPr/>
        </p:nvSpPr>
        <p:spPr bwMode="auto">
          <a:xfrm>
            <a:off x="116417" y="5558367"/>
            <a:ext cx="2751667" cy="338554"/>
          </a:xfrm>
          <a:prstGeom prst="rect">
            <a:avLst/>
          </a:prstGeom>
          <a:noFill/>
          <a:ln w="9525">
            <a:noFill/>
            <a:miter lim="800000"/>
            <a:headEnd/>
            <a:tailEnd/>
          </a:ln>
        </p:spPr>
        <p:txBody>
          <a:bodyPr>
            <a:spAutoFit/>
          </a:bodyPr>
          <a:lstStyle/>
          <a:p>
            <a:r>
              <a:rPr lang="zh-CN" altLang="en-US" sz="1600" dirty="0">
                <a:latin typeface="微软雅黑" pitchFamily="34" charset="-122"/>
                <a:ea typeface="微软雅黑" pitchFamily="34" charset="-122"/>
              </a:rPr>
              <a:t>第</a:t>
            </a:r>
            <a:r>
              <a:rPr lang="en-US" altLang="zh-CN" sz="1600" dirty="0">
                <a:latin typeface="微软雅黑" pitchFamily="34" charset="-122"/>
                <a:ea typeface="微软雅黑" pitchFamily="34" charset="-122"/>
              </a:rPr>
              <a:t>1</a:t>
            </a:r>
            <a:r>
              <a:rPr lang="zh-CN" altLang="en-US" sz="1600" dirty="0">
                <a:latin typeface="微软雅黑" pitchFamily="34" charset="-122"/>
                <a:ea typeface="微软雅黑" pitchFamily="34" charset="-122"/>
              </a:rPr>
              <a:t>代晶体管计算机</a:t>
            </a:r>
          </a:p>
        </p:txBody>
      </p:sp>
      <p:sp>
        <p:nvSpPr>
          <p:cNvPr id="28704" name="文本框 36"/>
          <p:cNvSpPr txBox="1">
            <a:spLocks noChangeArrowheads="1"/>
          </p:cNvSpPr>
          <p:nvPr/>
        </p:nvSpPr>
        <p:spPr bwMode="auto">
          <a:xfrm>
            <a:off x="2209800" y="5571067"/>
            <a:ext cx="2074333"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第</a:t>
            </a:r>
            <a:r>
              <a:rPr lang="en-US" altLang="zh-CN" sz="1600">
                <a:latin typeface="微软雅黑" pitchFamily="34" charset="-122"/>
                <a:ea typeface="微软雅黑" pitchFamily="34" charset="-122"/>
              </a:rPr>
              <a:t>2</a:t>
            </a:r>
            <a:r>
              <a:rPr lang="zh-CN" altLang="en-US" sz="1600">
                <a:latin typeface="微软雅黑" pitchFamily="34" charset="-122"/>
                <a:ea typeface="微软雅黑" pitchFamily="34" charset="-122"/>
              </a:rPr>
              <a:t>代晶体管计算机</a:t>
            </a:r>
          </a:p>
        </p:txBody>
      </p:sp>
      <p:sp>
        <p:nvSpPr>
          <p:cNvPr id="28705" name="文本框 37"/>
          <p:cNvSpPr txBox="1">
            <a:spLocks noChangeArrowheads="1"/>
          </p:cNvSpPr>
          <p:nvPr/>
        </p:nvSpPr>
        <p:spPr bwMode="auto">
          <a:xfrm>
            <a:off x="4267201" y="5562601"/>
            <a:ext cx="228176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第</a:t>
            </a:r>
            <a:r>
              <a:rPr lang="en-US" altLang="zh-CN" sz="1600">
                <a:latin typeface="微软雅黑" pitchFamily="34" charset="-122"/>
                <a:ea typeface="微软雅黑" pitchFamily="34" charset="-122"/>
              </a:rPr>
              <a:t>3</a:t>
            </a:r>
            <a:r>
              <a:rPr lang="zh-CN" altLang="en-US" sz="1600">
                <a:latin typeface="微软雅黑" pitchFamily="34" charset="-122"/>
                <a:ea typeface="微软雅黑" pitchFamily="34" charset="-122"/>
              </a:rPr>
              <a:t>代集成电路计算机</a:t>
            </a:r>
          </a:p>
        </p:txBody>
      </p:sp>
      <p:sp>
        <p:nvSpPr>
          <p:cNvPr id="28706" name="文本框 38"/>
          <p:cNvSpPr txBox="1">
            <a:spLocks noChangeArrowheads="1"/>
          </p:cNvSpPr>
          <p:nvPr/>
        </p:nvSpPr>
        <p:spPr bwMode="auto">
          <a:xfrm>
            <a:off x="6428318" y="5592234"/>
            <a:ext cx="3090333"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第</a:t>
            </a:r>
            <a:r>
              <a:rPr lang="en-US" altLang="zh-CN" sz="1600">
                <a:latin typeface="微软雅黑" pitchFamily="34" charset="-122"/>
                <a:ea typeface="微软雅黑" pitchFamily="34" charset="-122"/>
              </a:rPr>
              <a:t>4</a:t>
            </a:r>
            <a:r>
              <a:rPr lang="zh-CN" altLang="en-US" sz="1600">
                <a:latin typeface="微软雅黑" pitchFamily="34" charset="-122"/>
                <a:ea typeface="微软雅黑" pitchFamily="34" charset="-122"/>
              </a:rPr>
              <a:t>代大规模集成电路计算机</a:t>
            </a:r>
          </a:p>
        </p:txBody>
      </p:sp>
      <p:sp>
        <p:nvSpPr>
          <p:cNvPr id="28707" name="文本框 39"/>
          <p:cNvSpPr txBox="1">
            <a:spLocks noChangeArrowheads="1"/>
          </p:cNvSpPr>
          <p:nvPr/>
        </p:nvSpPr>
        <p:spPr bwMode="auto">
          <a:xfrm>
            <a:off x="9150352" y="5562601"/>
            <a:ext cx="3041649"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巨大规模集成电路计算机</a:t>
            </a:r>
          </a:p>
        </p:txBody>
      </p:sp>
      <p:sp>
        <p:nvSpPr>
          <p:cNvPr id="28708" name="文本框 8"/>
          <p:cNvSpPr txBox="1">
            <a:spLocks noChangeArrowheads="1"/>
          </p:cNvSpPr>
          <p:nvPr/>
        </p:nvSpPr>
        <p:spPr bwMode="auto">
          <a:xfrm>
            <a:off x="220359" y="1236133"/>
            <a:ext cx="677108" cy="3785652"/>
          </a:xfrm>
          <a:prstGeom prst="rect">
            <a:avLst/>
          </a:prstGeom>
          <a:noFill/>
          <a:ln w="9525">
            <a:noFill/>
            <a:miter lim="800000"/>
            <a:headEnd/>
            <a:tailEnd/>
          </a:ln>
        </p:spPr>
        <p:txBody>
          <a:bodyPr vert="eaVert" wrap="none">
            <a:spAutoFit/>
          </a:bodyPr>
          <a:lstStyle/>
          <a:p>
            <a:r>
              <a:rPr lang="zh-CN" altLang="en-US" sz="3200">
                <a:solidFill>
                  <a:srgbClr val="C00000"/>
                </a:solidFill>
                <a:latin typeface="微软雅黑" pitchFamily="34" charset="-122"/>
                <a:ea typeface="微软雅黑" pitchFamily="34" charset="-122"/>
              </a:rPr>
              <a:t>计算机是人脑的延伸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3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92700" y="1452033"/>
            <a:ext cx="2000251" cy="2000251"/>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3312584" y="3613151"/>
            <a:ext cx="5560483" cy="789896"/>
          </a:xfrm>
          <a:prstGeom prst="rect">
            <a:avLst/>
          </a:prstGeom>
          <a:noFill/>
        </p:spPr>
        <p:txBody>
          <a:bodyPr lIns="91440" tIns="45720" rIns="91440" bIns="45720">
            <a:spAutoFit/>
          </a:bodyPr>
          <a:lstStyle/>
          <a:p>
            <a:pPr algn="ctr" fontAlgn="auto">
              <a:spcBef>
                <a:spcPts val="0"/>
              </a:spcBef>
              <a:spcAft>
                <a:spcPts val="0"/>
              </a:spcAft>
              <a:defRPr/>
            </a:pPr>
            <a:r>
              <a:rPr lang="zh-CN" altLang="en-US" sz="4533" b="1" dirty="0">
                <a:solidFill>
                  <a:srgbClr val="1B4367"/>
                </a:solidFill>
                <a:latin typeface="+mn-lt"/>
                <a:ea typeface="+mn-ea"/>
                <a:cs typeface="+mn-ea"/>
                <a:sym typeface="+mn-lt"/>
              </a:rPr>
              <a:t>人工智能发展史</a:t>
            </a:r>
          </a:p>
        </p:txBody>
      </p:sp>
      <p:sp>
        <p:nvSpPr>
          <p:cNvPr id="95" name="文本框 11"/>
          <p:cNvSpPr txBox="1"/>
          <p:nvPr/>
        </p:nvSpPr>
        <p:spPr>
          <a:xfrm>
            <a:off x="4950884" y="2099734"/>
            <a:ext cx="2311400" cy="1098378"/>
          </a:xfrm>
          <a:prstGeom prst="rect">
            <a:avLst/>
          </a:prstGeom>
          <a:noFill/>
        </p:spPr>
        <p:txBody>
          <a:bodyPr lIns="91440" tIns="45720" rIns="91440" bIns="45720">
            <a:spAutoFit/>
          </a:bodyPr>
          <a:lstStyle/>
          <a:p>
            <a:pPr algn="ctr" fontAlgn="auto">
              <a:lnSpc>
                <a:spcPts val="4000"/>
              </a:lnSpc>
              <a:spcBef>
                <a:spcPts val="0"/>
              </a:spcBef>
              <a:spcAft>
                <a:spcPts val="0"/>
              </a:spcAft>
              <a:defRPr/>
            </a:pPr>
            <a:r>
              <a:rPr lang="en-US" altLang="zh-CN" sz="7200" dirty="0">
                <a:solidFill>
                  <a:schemeClr val="bg1"/>
                </a:solidFill>
                <a:latin typeface="+mn-lt"/>
                <a:ea typeface="+mn-ea"/>
                <a:cs typeface="+mn-ea"/>
                <a:sym typeface="+mn-lt"/>
              </a:rPr>
              <a:t>02</a:t>
            </a:r>
            <a:endParaRPr lang="zh-CN" altLang="en-US" sz="7200" dirty="0">
              <a:solidFill>
                <a:schemeClr val="bg1"/>
              </a:solidFill>
              <a:latin typeface="+mn-lt"/>
              <a:ea typeface="+mn-ea"/>
              <a:cs typeface="+mn-ea"/>
              <a:sym typeface="+mn-lt"/>
            </a:endParaRPr>
          </a:p>
          <a:p>
            <a:pPr algn="ctr" fontAlgn="auto">
              <a:lnSpc>
                <a:spcPts val="4000"/>
              </a:lnSpc>
              <a:spcBef>
                <a:spcPts val="0"/>
              </a:spcBef>
              <a:spcAft>
                <a:spcPts val="0"/>
              </a:spcAft>
              <a:defRPr/>
            </a:pPr>
            <a:r>
              <a:rPr lang="en-US" altLang="zh-CN" sz="3200" dirty="0">
                <a:solidFill>
                  <a:schemeClr val="bg1"/>
                </a:solidFill>
                <a:latin typeface="+mn-lt"/>
                <a:ea typeface="+mn-ea"/>
                <a:cs typeface="+mn-ea"/>
                <a:sym typeface="+mn-lt"/>
              </a:rPr>
              <a:t>PART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6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5"/>
          <p:cNvSpPr txBox="1"/>
          <p:nvPr/>
        </p:nvSpPr>
        <p:spPr>
          <a:xfrm>
            <a:off x="1107018" y="406401"/>
            <a:ext cx="4464049" cy="502766"/>
          </a:xfrm>
          <a:prstGeom prst="rect">
            <a:avLst/>
          </a:prstGeom>
          <a:noFill/>
        </p:spPr>
        <p:txBody>
          <a:bodyPr lIns="91440" tIns="45720" rIns="91440" bIns="45720">
            <a:spAutoFit/>
          </a:bodyPr>
          <a:lstStyle/>
          <a:p>
            <a:pPr fontAlgn="auto">
              <a:spcBef>
                <a:spcPts val="0"/>
              </a:spcBef>
              <a:spcAft>
                <a:spcPts val="0"/>
              </a:spcAft>
              <a:defRPr/>
            </a:pPr>
            <a:r>
              <a:rPr lang="zh-CN" altLang="en-US" sz="2667" b="1" dirty="0">
                <a:solidFill>
                  <a:srgbClr val="1B4367"/>
                </a:solidFill>
                <a:latin typeface="+mn-lt"/>
                <a:ea typeface="+mn-ea"/>
                <a:cs typeface="+mn-ea"/>
                <a:sym typeface="+mn-lt"/>
              </a:rPr>
              <a:t>人工智能的起源</a:t>
            </a:r>
          </a:p>
        </p:txBody>
      </p:sp>
      <p:cxnSp>
        <p:nvCxnSpPr>
          <p:cNvPr id="33" name="直接连接符 32"/>
          <p:cNvCxnSpPr>
            <a:cxnSpLocks/>
          </p:cNvCxnSpPr>
          <p:nvPr/>
        </p:nvCxnSpPr>
        <p:spPr>
          <a:xfrm>
            <a:off x="1244600" y="950384"/>
            <a:ext cx="2252133"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1747" name="矩形 7"/>
          <p:cNvSpPr>
            <a:spLocks noChangeArrowheads="1"/>
          </p:cNvSpPr>
          <p:nvPr/>
        </p:nvSpPr>
        <p:spPr bwMode="auto">
          <a:xfrm>
            <a:off x="291041" y="1388809"/>
            <a:ext cx="6229503" cy="4524315"/>
          </a:xfrm>
          <a:prstGeom prst="rect">
            <a:avLst/>
          </a:prstGeom>
          <a:noFill/>
          <a:ln w="9525">
            <a:noFill/>
            <a:miter lim="800000"/>
            <a:headEnd/>
            <a:tailEnd/>
          </a:ln>
        </p:spPr>
        <p:txBody>
          <a:bodyPr wrap="square">
            <a:spAutoFit/>
          </a:bodyPr>
          <a:lstStyle/>
          <a:p>
            <a:r>
              <a:rPr lang="zh-CN" altLang="en-US" sz="3200" b="1" dirty="0">
                <a:solidFill>
                  <a:srgbClr val="404040"/>
                </a:solidFill>
                <a:latin typeface="宋体" charset="-122"/>
              </a:rPr>
              <a:t>艾伦</a:t>
            </a:r>
            <a:r>
              <a:rPr lang="zh-CN" altLang="en-US" sz="3200" b="1" dirty="0">
                <a:solidFill>
                  <a:srgbClr val="404040"/>
                </a:solidFill>
                <a:latin typeface="Calibri-Bold"/>
              </a:rPr>
              <a:t>∙</a:t>
            </a:r>
            <a:r>
              <a:rPr lang="zh-CN" altLang="en-US" sz="3200" b="1" dirty="0">
                <a:solidFill>
                  <a:srgbClr val="404040"/>
                </a:solidFill>
                <a:latin typeface="宋体" charset="-122"/>
              </a:rPr>
              <a:t>麦席森</a:t>
            </a:r>
            <a:r>
              <a:rPr lang="zh-CN" altLang="en-US" sz="3200" b="1" dirty="0">
                <a:solidFill>
                  <a:srgbClr val="404040"/>
                </a:solidFill>
                <a:latin typeface="Calibri-Bold"/>
              </a:rPr>
              <a:t>∙</a:t>
            </a:r>
            <a:r>
              <a:rPr lang="zh-CN" altLang="en-US" sz="3200" b="1" dirty="0">
                <a:solidFill>
                  <a:srgbClr val="C00000"/>
                </a:solidFill>
                <a:latin typeface="宋体" charset="-122"/>
              </a:rPr>
              <a:t>图灵</a:t>
            </a:r>
            <a:r>
              <a:rPr lang="zh-CN" altLang="en-US" sz="3200" dirty="0">
                <a:solidFill>
                  <a:srgbClr val="404040"/>
                </a:solidFill>
                <a:latin typeface="宋体" charset="-122"/>
              </a:rPr>
              <a:t>（</a:t>
            </a:r>
            <a:r>
              <a:rPr lang="en-US" altLang="zh-CN" sz="3200" b="1" dirty="0">
                <a:solidFill>
                  <a:srgbClr val="404040"/>
                </a:solidFill>
                <a:latin typeface="Calibri-Bold"/>
              </a:rPr>
              <a:t>Turing</a:t>
            </a:r>
            <a:r>
              <a:rPr lang="zh-CN" altLang="en-US" sz="3200" dirty="0">
                <a:solidFill>
                  <a:srgbClr val="404040"/>
                </a:solidFill>
                <a:latin typeface="宋体" charset="-122"/>
              </a:rPr>
              <a:t>，</a:t>
            </a:r>
            <a:r>
              <a:rPr lang="en-US" altLang="zh-CN" sz="3200" b="1" dirty="0">
                <a:solidFill>
                  <a:srgbClr val="404040"/>
                </a:solidFill>
                <a:latin typeface="Calibri-Bold"/>
              </a:rPr>
              <a:t>1912 ‐ 1954</a:t>
            </a:r>
            <a:r>
              <a:rPr lang="zh-CN" altLang="en-US" sz="3200" b="1" dirty="0">
                <a:solidFill>
                  <a:srgbClr val="404040"/>
                </a:solidFill>
                <a:latin typeface="Calibri-Bold"/>
              </a:rPr>
              <a:t>）</a:t>
            </a:r>
            <a:endParaRPr lang="en-US" altLang="zh-CN" sz="3200" b="1" dirty="0">
              <a:solidFill>
                <a:srgbClr val="404040"/>
              </a:solidFill>
              <a:latin typeface="Calibri-Bold"/>
            </a:endParaRPr>
          </a:p>
          <a:p>
            <a:r>
              <a:rPr lang="zh-CN" altLang="en-US" sz="3200" dirty="0">
                <a:solidFill>
                  <a:srgbClr val="404040"/>
                </a:solidFill>
                <a:latin typeface="宋体" charset="-122"/>
              </a:rPr>
              <a:t>英国数学家，</a:t>
            </a:r>
            <a:r>
              <a:rPr lang="zh-CN" altLang="en-US" sz="3200" dirty="0">
                <a:solidFill>
                  <a:srgbClr val="C00000"/>
                </a:solidFill>
                <a:latin typeface="宋体" charset="-122"/>
              </a:rPr>
              <a:t>人工智能之父</a:t>
            </a:r>
            <a:r>
              <a:rPr lang="zh-CN" altLang="en-US" sz="3200" dirty="0">
                <a:solidFill>
                  <a:srgbClr val="404040"/>
                </a:solidFill>
                <a:latin typeface="宋体" charset="-122"/>
              </a:rPr>
              <a:t>。</a:t>
            </a:r>
          </a:p>
          <a:p>
            <a:r>
              <a:rPr lang="zh-CN" altLang="en-US" sz="3200" dirty="0">
                <a:solidFill>
                  <a:srgbClr val="1D4865"/>
                </a:solidFill>
                <a:latin typeface="Wingdings-Regular"/>
              </a:rPr>
              <a:t></a:t>
            </a:r>
            <a:r>
              <a:rPr lang="zh-CN" altLang="en-US" sz="3200" dirty="0">
                <a:solidFill>
                  <a:srgbClr val="404040"/>
                </a:solidFill>
                <a:latin typeface="宋体" charset="-122"/>
              </a:rPr>
              <a:t>破译德军密码</a:t>
            </a:r>
          </a:p>
          <a:p>
            <a:r>
              <a:rPr lang="zh-CN" altLang="en-US" sz="3200" dirty="0">
                <a:solidFill>
                  <a:srgbClr val="1D4865"/>
                </a:solidFill>
                <a:latin typeface="Wingdings-Regular"/>
              </a:rPr>
              <a:t></a:t>
            </a:r>
            <a:r>
              <a:rPr lang="zh-CN" altLang="en-US" sz="3200" dirty="0">
                <a:solidFill>
                  <a:srgbClr val="404040"/>
                </a:solidFill>
                <a:latin typeface="宋体" charset="-122"/>
              </a:rPr>
              <a:t>研制破译专用电子管计算机“巨人”</a:t>
            </a:r>
            <a:r>
              <a:rPr lang="zh-CN" altLang="en-US" sz="3200" dirty="0">
                <a:latin typeface="微软雅黑" pitchFamily="34" charset="-122"/>
                <a:ea typeface="微软雅黑" pitchFamily="34" charset="-122"/>
              </a:rPr>
              <a:t> （</a:t>
            </a:r>
            <a:r>
              <a:rPr lang="en-US" altLang="zh-CN" sz="3200" b="1" dirty="0">
                <a:latin typeface="微软雅黑" pitchFamily="34" charset="-122"/>
                <a:ea typeface="微软雅黑" pitchFamily="34" charset="-122"/>
              </a:rPr>
              <a:t>Colossus</a:t>
            </a:r>
            <a:r>
              <a:rPr lang="zh-CN" altLang="en-US" sz="3200" dirty="0">
                <a:latin typeface="微软雅黑" pitchFamily="34" charset="-122"/>
                <a:ea typeface="微软雅黑" pitchFamily="34" charset="-122"/>
              </a:rPr>
              <a:t>）</a:t>
            </a:r>
            <a:endParaRPr lang="en-US" altLang="zh-CN" sz="3200" dirty="0">
              <a:solidFill>
                <a:srgbClr val="404040"/>
              </a:solidFill>
              <a:latin typeface="宋体" charset="-122"/>
            </a:endParaRPr>
          </a:p>
          <a:p>
            <a:r>
              <a:rPr lang="zh-CN" altLang="en-US" sz="3200" dirty="0">
                <a:solidFill>
                  <a:srgbClr val="1D4865"/>
                </a:solidFill>
                <a:latin typeface="Wingdings-Regular"/>
              </a:rPr>
              <a:t></a:t>
            </a:r>
            <a:r>
              <a:rPr lang="zh-CN" altLang="en-US" sz="3200" dirty="0">
                <a:solidFill>
                  <a:srgbClr val="404040"/>
                </a:solidFill>
                <a:latin typeface="宋体" charset="-122"/>
              </a:rPr>
              <a:t>制造自动计算机“</a:t>
            </a:r>
            <a:r>
              <a:rPr lang="en-US" altLang="zh-CN" sz="3200" b="1" dirty="0">
                <a:solidFill>
                  <a:srgbClr val="404040"/>
                </a:solidFill>
                <a:latin typeface="Calibri-Bold"/>
              </a:rPr>
              <a:t>ACE</a:t>
            </a:r>
            <a:r>
              <a:rPr lang="zh-CN" altLang="en-US" sz="3200" dirty="0">
                <a:solidFill>
                  <a:srgbClr val="404040"/>
                </a:solidFill>
                <a:latin typeface="宋体" charset="-122"/>
              </a:rPr>
              <a:t>”</a:t>
            </a:r>
          </a:p>
          <a:p>
            <a:r>
              <a:rPr lang="zh-CN" altLang="en-US" sz="3200" dirty="0">
                <a:solidFill>
                  <a:srgbClr val="1D4865"/>
                </a:solidFill>
                <a:latin typeface="Wingdings-Regular"/>
              </a:rPr>
              <a:t></a:t>
            </a:r>
            <a:r>
              <a:rPr lang="zh-CN" altLang="en-US" sz="3200" dirty="0">
                <a:solidFill>
                  <a:srgbClr val="404040"/>
                </a:solidFill>
                <a:latin typeface="宋体" charset="-122"/>
              </a:rPr>
              <a:t>划时代论文</a:t>
            </a:r>
            <a:r>
              <a:rPr lang="en-US" altLang="zh-CN" sz="3200" dirty="0">
                <a:solidFill>
                  <a:srgbClr val="404040"/>
                </a:solidFill>
                <a:latin typeface="宋体" charset="-122"/>
              </a:rPr>
              <a:t>《</a:t>
            </a:r>
            <a:r>
              <a:rPr lang="en-US" altLang="zh-CN" sz="3200" b="1" dirty="0">
                <a:solidFill>
                  <a:srgbClr val="404040"/>
                </a:solidFill>
                <a:latin typeface="Calibri-Bold"/>
              </a:rPr>
              <a:t>Can a machine think</a:t>
            </a:r>
            <a:r>
              <a:rPr lang="zh-CN" altLang="en-US" sz="3200" b="1" dirty="0">
                <a:solidFill>
                  <a:srgbClr val="404040"/>
                </a:solidFill>
                <a:latin typeface="Calibri-Bold"/>
              </a:rPr>
              <a:t>？</a:t>
            </a:r>
            <a:r>
              <a:rPr lang="en-US" altLang="zh-CN" sz="3200" b="1" dirty="0">
                <a:solidFill>
                  <a:srgbClr val="404040"/>
                </a:solidFill>
                <a:latin typeface="Calibri-Bold"/>
              </a:rPr>
              <a:t>》</a:t>
            </a:r>
            <a:r>
              <a:rPr lang="zh-CN" altLang="en-US" sz="3200" b="1" dirty="0">
                <a:solidFill>
                  <a:srgbClr val="404040"/>
                </a:solidFill>
                <a:latin typeface="Calibri-Bold"/>
              </a:rPr>
              <a:t>发表</a:t>
            </a:r>
            <a:endParaRPr lang="en-US" altLang="zh-CN" sz="3200" b="1" dirty="0">
              <a:solidFill>
                <a:srgbClr val="404040"/>
              </a:solidFill>
              <a:latin typeface="Calibri-Bold"/>
            </a:endParaRPr>
          </a:p>
        </p:txBody>
      </p:sp>
      <p:pic>
        <p:nvPicPr>
          <p:cNvPr id="31748" name="图片 10"/>
          <p:cNvPicPr>
            <a:picLocks noChangeAspect="1"/>
          </p:cNvPicPr>
          <p:nvPr/>
        </p:nvPicPr>
        <p:blipFill>
          <a:blip r:embed="rId3" cstate="print"/>
          <a:srcRect/>
          <a:stretch>
            <a:fillRect/>
          </a:stretch>
        </p:blipFill>
        <p:spPr bwMode="auto">
          <a:xfrm>
            <a:off x="6864048" y="1876714"/>
            <a:ext cx="4811184" cy="3579284"/>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7"/>
                                        </p:tgtEl>
                                        <p:attrNameLst>
                                          <p:attrName>ppt_y</p:attrName>
                                        </p:attrNameLst>
                                      </p:cBhvr>
                                      <p:tavLst>
                                        <p:tav tm="0">
                                          <p:val>
                                            <p:strVal val="#ppt_y"/>
                                          </p:val>
                                        </p:tav>
                                        <p:tav tm="100000">
                                          <p:val>
                                            <p:strVal val="#ppt_y"/>
                                          </p:val>
                                        </p:tav>
                                      </p:tavLst>
                                    </p:anim>
                                    <p:anim calcmode="lin" valueType="num">
                                      <p:cBhvr>
                                        <p:cTn id="9"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7"/>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3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0-09-22T17:14:55&quot;,&#10;    &quot;max&quot;: 21.600000000000001,&#10;    &quot;topChanged&quot;: 0&#10;}&#10;"/>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SLIDE_ID" val="diagram2020855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554"/>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09-22T17:14:55&quot;,&quot;maxSize&quot;:{&quot;size1&quot;:24.399999999999999},&quot;minSize&quot;:{&quot;size1&quot;:22.399999999999999},&quot;normalSize&quot;:{&quot;size1&quot;:22.399999999999999},&quot;subLayout&quot;:[{&quot;id&quot;:&quot;2020-09-22T17:14:55&quot;,&quot;margin&quot;:{&quot;bottom&quot;:0.026000002399086952,&quot;left&quot;:2.5399999618530273,&quot;right&quot;:9.3129997253417969,&quot;top&quot;:2.1170001029968262},&quot;type&quot;:0},{&quot;id&quot;:&quot;2020-09-22T17:14:55&quot;,&quot;margin&quot;:{&quot;bottom&quot;:2.9630000591278076,&quot;left&quot;:2.5399999618530273,&quot;right&quot;:2.5399999618530273,&quot;top&quot;:2.0899999141693115},&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a6a0dfab663e44c2ba920b65ae69ae35&quot;,&quot;fill_align&quot;:&quot;lm&quot;,&quot;text_align&quot;:&quot;lm&quot;,&quot;text_direction&quot;:&quot;horizontal&quot;,&quot;chip_types&quot;:[&quot;header&quot;]},{&quot;fill_id&quot;:&quot;374ccdda6b66494bba78fc484e66cf01&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fbd8f1c417157da4526f"/>
  <p:tag name="KSO_WM_CHIP_GROUPID" val="5ef2fbd8f1c417157da4526e"/>
  <p:tag name="KSO_WM_SLIDE_BK_DARK_LIGHT" val="2"/>
  <p:tag name="KSO_WM_SLIDE_BACKGROUND_TYPE" val="general"/>
  <p:tag name="KSO_WM_SLIDE_SUPPORT_FEATURE_TYPE" val="0"/>
  <p:tag name="KSO_WM_TEMPLATE_ASSEMBLE_XID" val="5f69c08fb22fc7aed70b6179"/>
  <p:tag name="KSO_WM_TEMPLATE_ASSEMBLE_GROUPID" val="5f69c08fb22fc7aed70b6179"/>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54_1*i*1"/>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f43db63a1bf644c78865d15c43542aff"/>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68"/>
  <p:tag name="KSO_WM_TEMPLATE_ASSEMBLE_XID" val="5f69c08fb22fc7aed70b6179"/>
  <p:tag name="KSO_WM_TEMPLATE_ASSEMBLE_GROUPID" val="5f69c08fb22fc7aed70b6179"/>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554_1*i*2"/>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bfc6aae100d546ff901883ad2305657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552"/>
  <p:tag name="KSO_WM_TEMPLATE_ASSEMBLE_XID" val="5f69c08fb22fc7aed70b6179"/>
  <p:tag name="KSO_WM_TEMPLATE_ASSEMBLE_GROUPID" val="5f69c08fb22fc7aed70b6179"/>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554_1*i*3"/>
  <p:tag name="KSO_WM_TEMPLATE_CATEGORY" val="diagram"/>
  <p:tag name="KSO_WM_TEMPLATE_INDEX" val="20208554"/>
  <p:tag name="KSO_WM_UNIT_LAYERLEVEL" val="1"/>
  <p:tag name="KSO_WM_TAG_VERSION" val="1.0"/>
  <p:tag name="KSO_WM_BEAUTIFY_FLAG" val="#wm#"/>
  <p:tag name="KSO_WM_UNIT_BLOCK" val="0"/>
  <p:tag name="KSO_WM_UNIT_SM_LIMIT_TYPE" val="2"/>
  <p:tag name="KSO_WM_UNIT_DEC_AREA_ID" val="506e7bdddee74139a79273e684640f2f"/>
  <p:tag name="KSO_WM_UNIT_DECORATE_INFO" val="{&quot;DecorateInfoH&quot;:{&quot;IsAbs&quot;:true},&quot;DecorateInfoW&quot;:{&quot;IsAbs&quot;:true},&quot;DecorateInfoX&quot;:{&quot;IsAbs&quot;:true,&quot;Pos&quot;:1},&quot;DecorateInfoY&quot;:{&quot;IsAbs&quot;:true,&quot;Pos&quot;:1},&quot;ReferentInfo&quot;:{&quot;Id&quot;:&quot;a24d01217f874705806aa77a21533279&quot;,&quot;X&quot;:{&quot;Pos&quot;:1},&quot;Y&quot;:{&quot;Pos&quot;:1}},&quot;whChangeMode&quot;:0}"/>
  <p:tag name="KSO_WM_CHIP_GROUPID" val="5ef2fbd8f1c417157da4526e"/>
  <p:tag name="KSO_WM_CHIP_XID" val="5ef2fbd8f1c417157da4526f"/>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40"/>
  <p:tag name="KSO_WM_TEMPLATE_ASSEMBLE_XID" val="5f69c08fb22fc7aed70b6179"/>
  <p:tag name="KSO_WM_TEMPLATE_ASSEMBLE_GROUPID" val="5f69c08fb22fc7aed70b6179"/>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554_1*a*1"/>
  <p:tag name="KSO_WM_TEMPLATE_CATEGORY" val="diagram"/>
  <p:tag name="KSO_WM_TEMPLATE_INDEX" val="2020855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m&quot;,&quot;fill_mode&quot;:&quot;full&quot;}"/>
  <p:tag name="KSO_WM_UNIT_DEC_AREA_ID" val="81a25305a4544a1693aeb706d1a64d33"/>
  <p:tag name="KSO_WM_ASSEMBLE_CHIP_INDEX" val="3480145de5fd402886b03e987883d6c4"/>
  <p:tag name="KSO_WM_UNIT_TEXT_FILL_FORE_SCHEMECOLOR_INDEX_BRIGHTNESS" val="0"/>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554_1*f*1"/>
  <p:tag name="KSO_WM_TEMPLATE_CATEGORY" val="diagram"/>
  <p:tag name="KSO_WM_TEMPLATE_INDEX" val="2020855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CHIP_FILLAREA_FILL_RULE" val="{&quot;fill_align&quot;:&quot;cm&quot;,&quot;fill_mode&quot;:&quot;full&quot;}"/>
  <p:tag name="KSO_WM_UNIT_DEC_AREA_ID" val="a24d01217f874705806aa77a21533279"/>
  <p:tag name="KSO_WM_ASSEMBLE_CHIP_INDEX" val="d8bc29e55ba24cfe86693ade85a75a1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heme/theme1.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2681</Words>
  <Application>Microsoft Office PowerPoint</Application>
  <PresentationFormat>宽屏</PresentationFormat>
  <Paragraphs>325</Paragraphs>
  <Slides>49</Slides>
  <Notes>43</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49</vt:i4>
      </vt:variant>
    </vt:vector>
  </HeadingPairs>
  <TitlesOfParts>
    <vt:vector size="62" baseType="lpstr">
      <vt:lpstr>Calibri-Bold</vt:lpstr>
      <vt:lpstr>Wingdings-Regular</vt:lpstr>
      <vt:lpstr>等线</vt:lpstr>
      <vt:lpstr>黑体</vt:lpstr>
      <vt:lpstr>宋体</vt:lpstr>
      <vt:lpstr>微软雅黑</vt:lpstr>
      <vt:lpstr>Arial</vt:lpstr>
      <vt:lpstr>Calibri</vt:lpstr>
      <vt:lpstr>Times New Roman</vt:lpstr>
      <vt:lpstr>Wingdings</vt:lpstr>
      <vt:lpstr>2_Office 主题</vt:lpstr>
      <vt:lpstr>3_Office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课后习题</vt:lpstr>
      <vt:lpstr>谢谢聆听！</vt:lpstr>
    </vt:vector>
  </TitlesOfParts>
  <Company>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Roc Ren</dc:creator>
  <cp:lastModifiedBy>Administrator</cp:lastModifiedBy>
  <cp:revision>678</cp:revision>
  <dcterms:created xsi:type="dcterms:W3CDTF">2017-01-10T15:44:00Z</dcterms:created>
  <dcterms:modified xsi:type="dcterms:W3CDTF">2020-12-02T06:34:52Z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